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30943-C1B9-4518-A191-5E42FD93E6A1}" type="datetimeFigureOut">
              <a:rPr lang="it-IT" smtClean="0"/>
              <a:t>01/03/2011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7927A-5C39-41CA-841A-E2B711A323D8}"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p>
            <a:fld id="{AD8EC8ED-3ED6-4726-B65D-A96961A5CF06}" type="slidenum">
              <a:rPr lang="it-IT">
                <a:solidFill>
                  <a:prstClr val="black"/>
                </a:solidFill>
              </a:rPr>
              <a:pPr/>
              <a:t>1</a:t>
            </a:fld>
            <a:endParaRPr lang="it-IT">
              <a:solidFill>
                <a:prstClr val="black"/>
              </a:solidFill>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2C7C4047-2AD5-434D-8EB2-F5061AEFCED8}" type="slidenum">
              <a:rPr lang="it-IT" smtClean="0"/>
              <a:pPr/>
              <a:t>2</a:t>
            </a:fld>
            <a:endParaRPr lang="it-IT"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07786E0D-31E9-436A-B647-8C9FC4859B20}" type="slidenum">
              <a:rPr lang="it-IT" smtClean="0"/>
              <a:pPr/>
              <a:t>3</a:t>
            </a:fld>
            <a:endParaRPr lang="it-IT" smtClean="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00A47241-6942-482E-A9C7-6D14803DDD11}" type="slidenum">
              <a:rPr lang="it-IT" smtClean="0"/>
              <a:pPr/>
              <a:t>4</a:t>
            </a:fld>
            <a:endParaRPr lang="it-IT"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Freeform 1028"/>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fontAlgn="base">
              <a:spcBef>
                <a:spcPct val="0"/>
              </a:spcBef>
              <a:spcAft>
                <a:spcPct val="0"/>
              </a:spcAft>
              <a:defRPr/>
            </a:pPr>
            <a:endParaRPr lang="it-IT">
              <a:solidFill>
                <a:srgbClr val="FFFFFF"/>
              </a:solidFill>
            </a:endParaRPr>
          </a:p>
        </p:txBody>
      </p:sp>
      <p:sp>
        <p:nvSpPr>
          <p:cNvPr id="59394" name="Rectangle 1026"/>
          <p:cNvSpPr>
            <a:spLocks noGrp="1" noChangeArrowheads="1"/>
          </p:cNvSpPr>
          <p:nvPr>
            <p:ph type="ctrTitle" sz="quarter"/>
          </p:nvPr>
        </p:nvSpPr>
        <p:spPr>
          <a:xfrm>
            <a:off x="685800" y="1997075"/>
            <a:ext cx="7772400" cy="1431925"/>
          </a:xfrm>
        </p:spPr>
        <p:txBody>
          <a:bodyPr anchor="b" anchorCtr="1"/>
          <a:lstStyle>
            <a:lvl1pPr algn="ctr">
              <a:defRPr/>
            </a:lvl1pPr>
          </a:lstStyle>
          <a:p>
            <a:r>
              <a:rPr lang="it-IT"/>
              <a:t>Fare clic per modificare lo stile del titolo</a:t>
            </a:r>
          </a:p>
        </p:txBody>
      </p:sp>
      <p:sp>
        <p:nvSpPr>
          <p:cNvPr id="59395" name="Rectangle 102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it-IT"/>
              <a:t>Fare clic per modificare lo stile del sottotitolo dello schema</a:t>
            </a:r>
          </a:p>
        </p:txBody>
      </p:sp>
      <p:sp>
        <p:nvSpPr>
          <p:cNvPr id="5" name="Rectangle 1029"/>
          <p:cNvSpPr>
            <a:spLocks noGrp="1" noChangeArrowheads="1"/>
          </p:cNvSpPr>
          <p:nvPr>
            <p:ph type="ftr" sz="quarter" idx="10"/>
          </p:nvPr>
        </p:nvSpPr>
        <p:spPr/>
        <p:txBody>
          <a:bodyPr/>
          <a:lstStyle>
            <a:lvl1pPr>
              <a:defRPr/>
            </a:lvl1pPr>
          </a:lstStyle>
          <a:p>
            <a:pPr>
              <a:defRPr/>
            </a:pPr>
            <a:endParaRPr lang="it-IT">
              <a:solidFill>
                <a:srgbClr val="FFFFFF"/>
              </a:solidFill>
            </a:endParaRPr>
          </a:p>
        </p:txBody>
      </p:sp>
      <p:sp>
        <p:nvSpPr>
          <p:cNvPr id="6" name="Rectangle 1030"/>
          <p:cNvSpPr>
            <a:spLocks noGrp="1" noChangeArrowheads="1"/>
          </p:cNvSpPr>
          <p:nvPr>
            <p:ph type="sldNum" sz="quarter" idx="11"/>
          </p:nvPr>
        </p:nvSpPr>
        <p:spPr/>
        <p:txBody>
          <a:bodyPr/>
          <a:lstStyle>
            <a:lvl1pPr>
              <a:defRPr/>
            </a:lvl1pPr>
          </a:lstStyle>
          <a:p>
            <a:pPr>
              <a:defRPr/>
            </a:pPr>
            <a:fld id="{7689358E-A97B-4F32-99F6-A3E9E6ED65F3}" type="slidenum">
              <a:rPr lang="it-IT">
                <a:solidFill>
                  <a:srgbClr val="FFFFFF"/>
                </a:solidFill>
              </a:rPr>
              <a:pPr>
                <a:defRPr/>
              </a:pPr>
              <a:t>‹N›</a:t>
            </a:fld>
            <a:endParaRPr lang="it-IT">
              <a:solidFill>
                <a:srgbClr val="FFFFFF"/>
              </a:solidFill>
            </a:endParaRPr>
          </a:p>
        </p:txBody>
      </p:sp>
      <p:sp>
        <p:nvSpPr>
          <p:cNvPr id="7" name="Rectangle 1031"/>
          <p:cNvSpPr>
            <a:spLocks noGrp="1" noChangeArrowheads="1"/>
          </p:cNvSpPr>
          <p:nvPr>
            <p:ph type="dt" sz="quarter" idx="12"/>
          </p:nvPr>
        </p:nvSpPr>
        <p:spPr/>
        <p:txBody>
          <a:bodyPr/>
          <a:lstStyle>
            <a:lvl1pPr>
              <a:defRPr/>
            </a:lvl1pPr>
          </a:lstStyle>
          <a:p>
            <a:pPr>
              <a:defRPr/>
            </a:pPr>
            <a:fld id="{4273AADD-0E1F-4EA4-BBC3-F68F0C0BF539}" type="datetime1">
              <a:rPr lang="it-IT">
                <a:solidFill>
                  <a:srgbClr val="FFFFFF"/>
                </a:solidFill>
              </a:rPr>
              <a:pPr>
                <a:defRPr/>
              </a:pPr>
              <a:t>01/03/2011</a:t>
            </a:fld>
            <a:endParaRPr lang="it-IT">
              <a:solidFill>
                <a:srgbClr val="FFFFFF"/>
              </a:solidFill>
            </a:endParaRPr>
          </a:p>
        </p:txBody>
      </p:sp>
    </p:spTree>
  </p:cSld>
  <p:clrMapOvr>
    <a:masterClrMapping/>
  </p:clrMapOvr>
  <p:transition advClick="0" advTm="17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6B4DBAEA-D876-4543-80C9-243090274099}" type="datetime1">
              <a:rPr lang="it-IT">
                <a:solidFill>
                  <a:srgbClr val="FFFFFF"/>
                </a:solidFill>
              </a:rPr>
              <a:pPr>
                <a:defRPr/>
              </a:pPr>
              <a:t>01/03/2011</a:t>
            </a:fld>
            <a:endParaRPr lang="it-IT">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812F41-E469-4578-95B0-7BEE9D5B5A2F}"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fld id="{8155FD8B-084F-4827-922A-B443E9F5C813}" type="datetime1">
              <a:rPr lang="it-IT">
                <a:solidFill>
                  <a:srgbClr val="FFFFFF"/>
                </a:solidFill>
              </a:rPr>
              <a:pPr>
                <a:defRPr/>
              </a:pPr>
              <a:t>01/03/2011</a:t>
            </a:fld>
            <a:endParaRPr lang="it-IT">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861934-892F-455D-AE69-B8248C850D8A}"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fld id="{832943FD-A3A3-4EDE-BDB5-F222B3EE02F7}" type="datetime1">
              <a:rPr lang="it-IT">
                <a:solidFill>
                  <a:srgbClr val="FFFFFF"/>
                </a:solidFill>
              </a:rPr>
              <a:pPr>
                <a:defRPr/>
              </a:pPr>
              <a:t>01/03/2011</a:t>
            </a:fld>
            <a:endParaRPr lang="it-IT">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D52FD8-3D8E-42F5-BB02-C34FB50E2B43}"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fld id="{2F744B89-4BDC-4AE0-96D2-1FC0DAD9AAA9}" type="datetime1">
              <a:rPr lang="it-IT">
                <a:solidFill>
                  <a:srgbClr val="FFFFFF"/>
                </a:solidFill>
              </a:rPr>
              <a:pPr>
                <a:defRPr/>
              </a:pPr>
              <a:t>01/03/2011</a:t>
            </a:fld>
            <a:endParaRPr lang="it-IT">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1C46FA-A87F-4B6C-BAB0-D8C54578EF56}"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fld id="{FBD74F9F-AFB3-4DE1-B349-F4C83DF67AD6}" type="datetime1">
              <a:rPr lang="it-IT">
                <a:solidFill>
                  <a:srgbClr val="FFFFFF"/>
                </a:solidFill>
              </a:rPr>
              <a:pPr>
                <a:defRPr/>
              </a:pPr>
              <a:t>01/03/2011</a:t>
            </a:fld>
            <a:endParaRPr lang="it-IT">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8E0A010-5F6B-4C4A-8BFE-2027E9C0C1A1}"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3380F4C-E3B2-48F0-9E47-9BEE60543681}" type="datetime1">
              <a:rPr lang="it-IT">
                <a:solidFill>
                  <a:srgbClr val="FFFFFF"/>
                </a:solidFill>
              </a:rPr>
              <a:pPr>
                <a:defRPr/>
              </a:pPr>
              <a:t>01/03/2011</a:t>
            </a:fld>
            <a:endParaRPr lang="it-IT">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A407CFE-A53E-4B7B-A94A-F3FBD8AB2976}"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56576AF0-2EE7-43CB-BF1B-149C319AA39C}" type="datetime1">
              <a:rPr lang="it-IT">
                <a:solidFill>
                  <a:srgbClr val="FFFFFF"/>
                </a:solidFill>
              </a:rPr>
              <a:pPr>
                <a:defRPr/>
              </a:pPr>
              <a:t>01/03/2011</a:t>
            </a:fld>
            <a:endParaRPr lang="it-IT">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8EFD3D-90B1-4DA4-A408-896AC9443089}"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D1FE0A1F-FCDA-48D3-A694-90BB5B7CD66B}" type="datetime1">
              <a:rPr lang="it-IT">
                <a:solidFill>
                  <a:srgbClr val="FFFFFF"/>
                </a:solidFill>
              </a:rPr>
              <a:pPr>
                <a:defRPr/>
              </a:pPr>
              <a:t>01/03/2011</a:t>
            </a:fld>
            <a:endParaRPr lang="it-IT">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D1C15F-ED53-44AD-B013-EAB483B161A1}"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B331AF89-DA46-4CC9-9F5D-59CF4E26D206}" type="datetime1">
              <a:rPr lang="it-IT">
                <a:solidFill>
                  <a:srgbClr val="FFFFFF"/>
                </a:solidFill>
              </a:rPr>
              <a:pPr>
                <a:defRPr/>
              </a:pPr>
              <a:t>01/03/2011</a:t>
            </a:fld>
            <a:endParaRPr lang="it-IT">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797E9D-22A9-4512-AC00-BB50C360D219}"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92100"/>
            <a:ext cx="2057400" cy="57277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92100"/>
            <a:ext cx="6019800" cy="57277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BF0194EE-4CFD-4D25-9A5B-0528BA82114A}" type="datetime1">
              <a:rPr lang="it-IT">
                <a:solidFill>
                  <a:srgbClr val="FFFFFF"/>
                </a:solidFill>
              </a:rPr>
              <a:pPr>
                <a:defRPr/>
              </a:pPr>
              <a:t>01/03/2011</a:t>
            </a:fld>
            <a:endParaRPr lang="it-IT">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DF79AC-006D-4C39-BA9A-272EAB4F5A9D}"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92100"/>
            <a:ext cx="8229600" cy="13843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905000"/>
            <a:ext cx="8229600" cy="4114800"/>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fld id="{694A4789-E26A-473A-BA31-95868E7BB2BA}" type="datetime1">
              <a:rPr lang="it-IT">
                <a:solidFill>
                  <a:srgbClr val="FFFFFF"/>
                </a:solidFill>
              </a:rPr>
              <a:pPr>
                <a:defRPr/>
              </a:pPr>
              <a:t>01/03/2011</a:t>
            </a:fld>
            <a:endParaRPr lang="it-IT">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74FAC9-7309-4D9F-8548-BED408EC0A86}" type="slidenum">
              <a:rPr lang="it-IT">
                <a:solidFill>
                  <a:srgbClr val="FFFFFF"/>
                </a:solidFill>
              </a:rPr>
              <a:pPr>
                <a:defRPr/>
              </a:pPr>
              <a:t>‹N›</a:t>
            </a:fld>
            <a:endParaRPr lang="it-IT">
              <a:solidFill>
                <a:srgbClr val="FFFFFF"/>
              </a:solidFill>
            </a:endParaRPr>
          </a:p>
        </p:txBody>
      </p:sp>
    </p:spTree>
  </p:cSld>
  <p:clrMapOvr>
    <a:masterClrMapping/>
  </p:clrMapOvr>
  <p:transition advClick="0" advTm="17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01/03/2011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01/03/2011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5837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8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fontAlgn="base">
              <a:spcBef>
                <a:spcPct val="0"/>
              </a:spcBef>
              <a:spcAft>
                <a:spcPct val="0"/>
              </a:spcAft>
              <a:defRPr/>
            </a:pPr>
            <a:fld id="{53855DFD-94D7-48C2-AB1B-86640E44EB97}" type="datetime1">
              <a:rPr lang="it-IT">
                <a:solidFill>
                  <a:srgbClr val="FFFFFF"/>
                </a:solidFill>
              </a:rPr>
              <a:pPr fontAlgn="base">
                <a:spcBef>
                  <a:spcPct val="0"/>
                </a:spcBef>
                <a:spcAft>
                  <a:spcPct val="0"/>
                </a:spcAft>
                <a:defRPr/>
              </a:pPr>
              <a:t>01/03/2011</a:t>
            </a:fld>
            <a:endParaRPr lang="it-IT">
              <a:solidFill>
                <a:srgbClr val="FFFFFF"/>
              </a:solidFill>
            </a:endParaRPr>
          </a:p>
        </p:txBody>
      </p:sp>
      <p:sp>
        <p:nvSpPr>
          <p:cNvPr id="58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it-IT">
              <a:solidFill>
                <a:srgbClr val="FFFFFF"/>
              </a:solidFill>
            </a:endParaRPr>
          </a:p>
        </p:txBody>
      </p:sp>
      <p:sp>
        <p:nvSpPr>
          <p:cNvPr id="58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fontAlgn="base">
              <a:spcBef>
                <a:spcPct val="0"/>
              </a:spcBef>
              <a:spcAft>
                <a:spcPct val="0"/>
              </a:spcAft>
              <a:defRPr/>
            </a:pPr>
            <a:fld id="{5603140E-BBFB-4726-B88F-03494AC4D1CB}" type="slidenum">
              <a:rPr lang="it-IT">
                <a:solidFill>
                  <a:srgbClr val="FFFFFF"/>
                </a:solidFill>
              </a:rPr>
              <a:pPr fontAlgn="base">
                <a:spcBef>
                  <a:spcPct val="0"/>
                </a:spcBef>
                <a:spcAft>
                  <a:spcPct val="0"/>
                </a:spcAft>
                <a:defRPr/>
              </a:pPr>
              <a:t>‹N›</a:t>
            </a:fld>
            <a:endParaRPr lang="it-IT">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advTm="22000"/>
  <p:timing>
    <p:tnLst>
      <p:par>
        <p:cTn id="1" dur="indefinite" restart="never" nodeType="tmRoot"/>
      </p:par>
    </p:tnLst>
  </p:timing>
  <p:hf hdr="0" ft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file:///G:\NEWS%202010%20(3)\progetti\Frank%20Sinatra,%20My%20Way,%20With%20Lyrics.mp3" TargetMode="Externa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13.xml"/><Relationship Id="rId1" Type="http://schemas.openxmlformats.org/officeDocument/2006/relationships/audio" Target="file:///E:\BILLY%20ELLIOT\The%20Beatles%20-%20Let%20It%20Be.mp3"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0"/>
          <p:cNvSpPr>
            <a:spLocks noGrp="1" noChangeArrowheads="1"/>
          </p:cNvSpPr>
          <p:nvPr>
            <p:ph type="sldNum" sz="quarter" idx="11"/>
          </p:nvPr>
        </p:nvSpPr>
        <p:spPr/>
        <p:txBody>
          <a:bodyPr/>
          <a:lstStyle/>
          <a:p>
            <a:pPr>
              <a:defRPr/>
            </a:pPr>
            <a:fld id="{743C42FA-B04B-49FD-9E5E-2DE7372C432B}" type="slidenum">
              <a:rPr lang="it-IT">
                <a:solidFill>
                  <a:srgbClr val="FFFFFF"/>
                </a:solidFill>
              </a:rPr>
              <a:pPr>
                <a:defRPr/>
              </a:pPr>
              <a:t>1</a:t>
            </a:fld>
            <a:endParaRPr lang="it-IT">
              <a:solidFill>
                <a:srgbClr val="FFFFFF"/>
              </a:solidFill>
            </a:endParaRPr>
          </a:p>
        </p:txBody>
      </p:sp>
      <p:sp>
        <p:nvSpPr>
          <p:cNvPr id="6" name="Rectangle 1031"/>
          <p:cNvSpPr>
            <a:spLocks noGrp="1" noChangeArrowheads="1"/>
          </p:cNvSpPr>
          <p:nvPr>
            <p:ph type="dt" sz="quarter" idx="12"/>
          </p:nvPr>
        </p:nvSpPr>
        <p:spPr/>
        <p:txBody>
          <a:bodyPr/>
          <a:lstStyle/>
          <a:p>
            <a:pPr>
              <a:defRPr/>
            </a:pPr>
            <a:fld id="{B2BB1EE8-588D-4493-97AF-FCE8CA497C6D}" type="datetime1">
              <a:rPr lang="it-IT">
                <a:solidFill>
                  <a:srgbClr val="FFFFFF"/>
                </a:solidFill>
              </a:rPr>
              <a:pPr>
                <a:defRPr/>
              </a:pPr>
              <a:t>01/03/2011</a:t>
            </a:fld>
            <a:endParaRPr lang="it-IT">
              <a:solidFill>
                <a:srgbClr val="FFFFFF"/>
              </a:solidFill>
            </a:endParaRPr>
          </a:p>
        </p:txBody>
      </p:sp>
      <p:sp>
        <p:nvSpPr>
          <p:cNvPr id="4102" name="Rectangle 6"/>
          <p:cNvSpPr>
            <a:spLocks noGrp="1" noChangeArrowheads="1"/>
          </p:cNvSpPr>
          <p:nvPr>
            <p:ph type="ctrTitle"/>
          </p:nvPr>
        </p:nvSpPr>
        <p:spPr>
          <a:xfrm>
            <a:off x="381000" y="0"/>
            <a:ext cx="8763000" cy="1722438"/>
          </a:xfrm>
        </p:spPr>
        <p:txBody>
          <a:bodyPr/>
          <a:lstStyle/>
          <a:p>
            <a:pPr eaLnBrk="1" hangingPunct="1">
              <a:defRPr/>
            </a:pPr>
            <a:r>
              <a:rPr lang="it-IT" smtClean="0"/>
              <a:t>SOSTEGNO E QUALITA‘</a:t>
            </a:r>
            <a:br>
              <a:rPr lang="it-IT" smtClean="0"/>
            </a:br>
            <a:r>
              <a:rPr lang="it-IT" smtClean="0"/>
              <a:t> &gt; I.T.I.S. “V. Volterra” </a:t>
            </a:r>
          </a:p>
        </p:txBody>
      </p:sp>
      <p:sp>
        <p:nvSpPr>
          <p:cNvPr id="4103" name="Rectangle 7"/>
          <p:cNvSpPr>
            <a:spLocks noGrp="1" noChangeArrowheads="1"/>
          </p:cNvSpPr>
          <p:nvPr>
            <p:ph type="subTitle" idx="1"/>
          </p:nvPr>
        </p:nvSpPr>
        <p:spPr>
          <a:xfrm>
            <a:off x="457200" y="1600200"/>
            <a:ext cx="8153400" cy="4953000"/>
          </a:xfrm>
        </p:spPr>
        <p:txBody>
          <a:bodyPr/>
          <a:lstStyle/>
          <a:p>
            <a:pPr eaLnBrk="1" hangingPunct="1">
              <a:lnSpc>
                <a:spcPct val="80000"/>
              </a:lnSpc>
              <a:defRPr/>
            </a:pPr>
            <a:r>
              <a:rPr lang="it-IT" smtClean="0"/>
              <a:t>“Se qualcuno ti ha educato non può che averlo fatto con il suo essere, non con le sue parole”</a:t>
            </a:r>
          </a:p>
          <a:p>
            <a:pPr algn="r" eaLnBrk="1" hangingPunct="1">
              <a:lnSpc>
                <a:spcPct val="80000"/>
              </a:lnSpc>
              <a:defRPr/>
            </a:pPr>
            <a:r>
              <a:rPr lang="it-IT" smtClean="0"/>
              <a:t>PIER PAOLO PASOLINI</a:t>
            </a:r>
          </a:p>
          <a:p>
            <a:pPr eaLnBrk="1" hangingPunct="1">
              <a:lnSpc>
                <a:spcPct val="80000"/>
              </a:lnSpc>
              <a:defRPr/>
            </a:pPr>
            <a:r>
              <a:rPr lang="it-IT" smtClean="0"/>
              <a:t>“Chi potrà distinguersi se non ci sarà più diversità … se tutti saranno normalizzati … se saranno tutti uguali …”                         MASSIMO GRAMELLINI</a:t>
            </a:r>
          </a:p>
          <a:p>
            <a:pPr eaLnBrk="1" hangingPunct="1">
              <a:lnSpc>
                <a:spcPct val="80000"/>
              </a:lnSpc>
              <a:defRPr/>
            </a:pPr>
            <a:endParaRPr lang="it-IT" smtClean="0"/>
          </a:p>
          <a:p>
            <a:pPr algn="r" eaLnBrk="1" hangingPunct="1">
              <a:lnSpc>
                <a:spcPct val="80000"/>
              </a:lnSpc>
              <a:defRPr/>
            </a:pPr>
            <a:r>
              <a:rPr lang="it-IT" i="1" smtClean="0"/>
              <a:t>“MAXIMA DEBETUR PUERO REVERENTIA” </a:t>
            </a:r>
            <a:r>
              <a:rPr lang="it-IT" smtClean="0"/>
              <a:t>QUINTILIANO</a:t>
            </a:r>
          </a:p>
        </p:txBody>
      </p:sp>
      <p:pic>
        <p:nvPicPr>
          <p:cNvPr id="8" name="Frank Sinatra, My Way, With Lyrics.mp3">
            <a:hlinkClick r:id="" action="ppaction://media"/>
          </p:cNvPr>
          <p:cNvPicPr>
            <a:picLocks noRot="1" noChangeAspect="1"/>
          </p:cNvPicPr>
          <p:nvPr>
            <a:audioFile r:link="rId2"/>
          </p:nvPr>
        </p:nvPicPr>
        <p:blipFill>
          <a:blip r:embed="rId5" cstate="print"/>
          <a:srcRect/>
          <a:stretch>
            <a:fillRect/>
          </a:stretch>
        </p:blipFill>
        <p:spPr bwMode="auto">
          <a:xfrm>
            <a:off x="8215313" y="285750"/>
            <a:ext cx="304800" cy="304800"/>
          </a:xfrm>
          <a:prstGeom prst="rect">
            <a:avLst/>
          </a:prstGeom>
          <a:noFill/>
          <a:ln w="9525">
            <a:noFill/>
            <a:miter lim="800000"/>
            <a:headEnd/>
            <a:tailEnd/>
          </a:ln>
        </p:spPr>
      </p:pic>
    </p:spTree>
    <p:custDataLst>
      <p:tags r:id="rId1"/>
    </p:custDataLst>
  </p:cSld>
  <p:clrMapOvr>
    <a:masterClrMapping/>
  </p:clrMapOvr>
  <p:transition advClick="0" advTm="1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6428"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69765840-DC43-4938-9B0A-811023CA400B}"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3B953327-8D0E-4474-953B-1C4846645B40}" type="slidenum">
              <a:rPr lang="it-IT"/>
              <a:pPr>
                <a:defRPr/>
              </a:pPr>
              <a:t>10</a:t>
            </a:fld>
            <a:endParaRPr lang="it-IT"/>
          </a:p>
        </p:txBody>
      </p:sp>
      <p:sp>
        <p:nvSpPr>
          <p:cNvPr id="36867" name="Rectangle 3"/>
          <p:cNvSpPr>
            <a:spLocks noGrp="1" noChangeArrowheads="1"/>
          </p:cNvSpPr>
          <p:nvPr>
            <p:ph type="body" idx="1"/>
          </p:nvPr>
        </p:nvSpPr>
        <p:spPr>
          <a:xfrm>
            <a:off x="1676400" y="228600"/>
            <a:ext cx="6172200" cy="6477000"/>
          </a:xfrm>
        </p:spPr>
        <p:txBody>
          <a:bodyPr/>
          <a:lstStyle/>
          <a:p>
            <a:pPr eaLnBrk="1" hangingPunct="1">
              <a:lnSpc>
                <a:spcPct val="90000"/>
              </a:lnSpc>
              <a:defRPr/>
            </a:pPr>
            <a:r>
              <a:rPr lang="it-IT" sz="2800" smtClean="0"/>
              <a:t>Le approvazioni sono ottimi </a:t>
            </a:r>
            <a:r>
              <a:rPr lang="it-IT" sz="2600" smtClean="0"/>
              <a:t>rinforzi</a:t>
            </a:r>
            <a:r>
              <a:rPr lang="it-IT" sz="2800" smtClean="0"/>
              <a:t> positivi: trasmettono sicurezza, fanno crescere la fiducia in se stessi, ma non devono essere eccessive ed insistenti</a:t>
            </a:r>
          </a:p>
          <a:p>
            <a:pPr eaLnBrk="1" hangingPunct="1">
              <a:lnSpc>
                <a:spcPct val="90000"/>
              </a:lnSpc>
              <a:defRPr/>
            </a:pPr>
            <a:r>
              <a:rPr lang="it-IT" sz="2800" smtClean="0"/>
              <a:t>Le frustrazioni servono a mettere dei limiti, ma anch’esse non devono essere ricorrenti, altrimenti sarebbero infruttuose! </a:t>
            </a:r>
          </a:p>
          <a:p>
            <a:pPr eaLnBrk="1" hangingPunct="1">
              <a:lnSpc>
                <a:spcPct val="90000"/>
              </a:lnSpc>
              <a:defRPr/>
            </a:pPr>
            <a:r>
              <a:rPr lang="it-IT" sz="2800" smtClean="0"/>
              <a:t>Infine, se ce ne fosse bisogno, ricordiamo che le punizioni fisiche, le offese verbali, GLI ATTEGGIAMENTI DENIGRATORI NON SONO MAI EDUCATIVI: LE UMILIAZIONI SONO DELETERIE E DEVASTANTI !!!!!!!!</a:t>
            </a:r>
          </a:p>
        </p:txBody>
      </p:sp>
    </p:spTree>
  </p:cSld>
  <p:clrMapOvr>
    <a:masterClrMapping/>
  </p:clrMapOvr>
  <p:transition advClick="0" advTm="1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8E16FE5E-B24F-409D-A4A6-7E4DF9682736}"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42E076C1-DCAC-48C6-9173-C34CB563727F}" type="slidenum">
              <a:rPr lang="it-IT"/>
              <a:pPr>
                <a:defRPr/>
              </a:pPr>
              <a:t>11</a:t>
            </a:fld>
            <a:endParaRPr lang="it-IT"/>
          </a:p>
        </p:txBody>
      </p:sp>
      <p:sp>
        <p:nvSpPr>
          <p:cNvPr id="37891" name="Rectangle 3"/>
          <p:cNvSpPr>
            <a:spLocks noGrp="1" noChangeArrowheads="1"/>
          </p:cNvSpPr>
          <p:nvPr>
            <p:ph type="body" idx="1"/>
          </p:nvPr>
        </p:nvSpPr>
        <p:spPr>
          <a:xfrm>
            <a:off x="0" y="0"/>
            <a:ext cx="9144000" cy="6858000"/>
          </a:xfrm>
        </p:spPr>
        <p:txBody>
          <a:bodyPr/>
          <a:lstStyle/>
          <a:p>
            <a:pPr eaLnBrk="1" hangingPunct="1">
              <a:buFontTx/>
              <a:buNone/>
              <a:defRPr/>
            </a:pPr>
            <a:r>
              <a:rPr lang="it-IT" sz="2800" smtClean="0"/>
              <a:t>Un </a:t>
            </a:r>
            <a:r>
              <a:rPr lang="it-IT" sz="2600" smtClean="0"/>
              <a:t>Consiglio</a:t>
            </a:r>
            <a:r>
              <a:rPr lang="it-IT" sz="2800" smtClean="0"/>
              <a:t> di classe che lavora per far acquisire competenze agli alunni propone ad un alunno diversamente abile molteplici obiettivi e possibilità. Questo non significa frammentare un percorso, ma collocare il percorso formativo in una realtà sistemica, dove siano possibili più accessi, più punti di partenza, più itinerari, più punti di arrivo, più collaborazioni.</a:t>
            </a:r>
          </a:p>
          <a:p>
            <a:pPr eaLnBrk="1" hangingPunct="1">
              <a:buFontTx/>
              <a:buNone/>
              <a:defRPr/>
            </a:pPr>
            <a:r>
              <a:rPr lang="it-IT" sz="2800" smtClean="0"/>
              <a:t>Lavorare per far conseguire competenze agli alunni non rappresenta solo una grande avventura umana e culturale, che accetta la persona nella sua effettiva individualità, ma significa anche operare al di fuori del contesto scolastico per una ricerca e  proposta di numerose occasioni formative (es.stage) e può implicare la realizzazione dell’integrazione fra i diversi sistemi di istruzione e di formazione</a:t>
            </a:r>
          </a:p>
          <a:p>
            <a:pPr eaLnBrk="1" hangingPunct="1">
              <a:defRPr/>
            </a:pPr>
            <a:endParaRPr lang="it-IT" sz="2800" smtClean="0"/>
          </a:p>
        </p:txBody>
      </p:sp>
    </p:spTree>
  </p:cSld>
  <p:clrMapOvr>
    <a:masterClrMapping/>
  </p:clrMapOvr>
  <p:transition advClick="0" advTm="17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7780A144-F7CE-4F8E-88C1-1757E3296D52}"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FC4E0881-8FB1-4635-A5C8-626A7456D808}" type="slidenum">
              <a:rPr lang="it-IT"/>
              <a:pPr>
                <a:defRPr/>
              </a:pPr>
              <a:t>12</a:t>
            </a:fld>
            <a:endParaRPr lang="it-IT"/>
          </a:p>
        </p:txBody>
      </p:sp>
      <p:sp>
        <p:nvSpPr>
          <p:cNvPr id="38915" name="Rectangle 3"/>
          <p:cNvSpPr>
            <a:spLocks noGrp="1" noChangeArrowheads="1"/>
          </p:cNvSpPr>
          <p:nvPr>
            <p:ph type="body" idx="1"/>
          </p:nvPr>
        </p:nvSpPr>
        <p:spPr>
          <a:xfrm>
            <a:off x="2286000" y="0"/>
            <a:ext cx="5791200" cy="6400800"/>
          </a:xfrm>
        </p:spPr>
        <p:txBody>
          <a:bodyPr/>
          <a:lstStyle/>
          <a:p>
            <a:pPr eaLnBrk="1" hangingPunct="1">
              <a:lnSpc>
                <a:spcPct val="90000"/>
              </a:lnSpc>
              <a:defRPr/>
            </a:pPr>
            <a:r>
              <a:rPr lang="it-IT" sz="3000" smtClean="0"/>
              <a:t>Acquisire competenze non significa mai percorrere una strada lineare, sommatoria, rettilinea, stabilita univocamente, ma vuol dire fare un percorso ricco di occasioni, con molte opportunità, con possibilità di itinerari laterali, di scorciatoie e anche di lunghi percorsi panoramici … che preveda anche la presenza di panchine su cui riposarsi per ammirare il cammino fatto, gli ostacoli superati e per riprendere il viaggio … con entusiasmo!</a:t>
            </a:r>
          </a:p>
        </p:txBody>
      </p:sp>
    </p:spTree>
  </p:cSld>
  <p:clrMapOvr>
    <a:masterClrMapping/>
  </p:clrMapOvr>
  <p:transition advClick="0"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0"/>
          <p:cNvSpPr>
            <a:spLocks noGrp="1" noChangeArrowheads="1"/>
          </p:cNvSpPr>
          <p:nvPr>
            <p:ph type="sldNum" sz="quarter" idx="11"/>
          </p:nvPr>
        </p:nvSpPr>
        <p:spPr/>
        <p:txBody>
          <a:bodyPr/>
          <a:lstStyle/>
          <a:p>
            <a:pPr>
              <a:defRPr/>
            </a:pPr>
            <a:fld id="{E9227D39-C053-4488-BB23-79AEFF77F119}" type="slidenum">
              <a:rPr lang="it-IT"/>
              <a:pPr>
                <a:defRPr/>
              </a:pPr>
              <a:t>13</a:t>
            </a:fld>
            <a:endParaRPr lang="it-IT"/>
          </a:p>
        </p:txBody>
      </p:sp>
      <p:sp>
        <p:nvSpPr>
          <p:cNvPr id="6" name="Rectangle 1031"/>
          <p:cNvSpPr>
            <a:spLocks noGrp="1" noChangeArrowheads="1"/>
          </p:cNvSpPr>
          <p:nvPr>
            <p:ph type="dt" sz="quarter" idx="12"/>
          </p:nvPr>
        </p:nvSpPr>
        <p:spPr/>
        <p:txBody>
          <a:bodyPr/>
          <a:lstStyle/>
          <a:p>
            <a:pPr>
              <a:defRPr/>
            </a:pPr>
            <a:fld id="{E5AE7CA8-99E1-4DF7-86D2-F2952E25206E}" type="datetime1">
              <a:rPr lang="it-IT"/>
              <a:pPr>
                <a:defRPr/>
              </a:pPr>
              <a:t>01/03/2011</a:t>
            </a:fld>
            <a:endParaRPr lang="it-IT"/>
          </a:p>
        </p:txBody>
      </p:sp>
      <p:sp>
        <p:nvSpPr>
          <p:cNvPr id="39939" name="Rectangle 3"/>
          <p:cNvSpPr>
            <a:spLocks noGrp="1" noChangeArrowheads="1"/>
          </p:cNvSpPr>
          <p:nvPr>
            <p:ph type="subTitle" idx="1"/>
          </p:nvPr>
        </p:nvSpPr>
        <p:spPr>
          <a:xfrm>
            <a:off x="4038600" y="1828800"/>
            <a:ext cx="4419600" cy="1752600"/>
          </a:xfrm>
        </p:spPr>
        <p:txBody>
          <a:bodyPr/>
          <a:lstStyle/>
          <a:p>
            <a:pPr eaLnBrk="1" hangingPunct="1">
              <a:defRPr/>
            </a:pPr>
            <a:endParaRPr lang="it-IT" smtClean="0"/>
          </a:p>
          <a:p>
            <a:pPr eaLnBrk="1" hangingPunct="1">
              <a:defRPr/>
            </a:pPr>
            <a:endParaRPr lang="it-IT" smtClean="0"/>
          </a:p>
        </p:txBody>
      </p:sp>
      <p:sp>
        <p:nvSpPr>
          <p:cNvPr id="20485" name="Rectangle 6"/>
          <p:cNvSpPr>
            <a:spLocks noGrp="1" noChangeArrowheads="1"/>
          </p:cNvSpPr>
          <p:nvPr/>
        </p:nvSpPr>
        <p:spPr bwMode="auto">
          <a:xfrm>
            <a:off x="685800" y="0"/>
            <a:ext cx="7848600" cy="3733800"/>
          </a:xfrm>
          <a:prstGeom prst="rect">
            <a:avLst/>
          </a:prstGeom>
          <a:noFill/>
          <a:ln w="9525">
            <a:noFill/>
            <a:miter lim="800000"/>
            <a:headEnd/>
            <a:tailEnd/>
          </a:ln>
        </p:spPr>
        <p:txBody>
          <a:bodyPr anchor="ctr"/>
          <a:lstStyle/>
          <a:p>
            <a:pPr algn="ctr" eaLnBrk="0" hangingPunct="0"/>
            <a:r>
              <a:rPr lang="it-IT" sz="4400">
                <a:solidFill>
                  <a:schemeClr val="tx2"/>
                </a:solidFill>
                <a:latin typeface="Arial Black" pitchFamily="34" charset="0"/>
              </a:rPr>
              <a:t>Diceva </a:t>
            </a:r>
            <a:br>
              <a:rPr lang="it-IT" sz="4400">
                <a:solidFill>
                  <a:schemeClr val="tx2"/>
                </a:solidFill>
                <a:latin typeface="Arial Black" pitchFamily="34" charset="0"/>
              </a:rPr>
            </a:br>
            <a:r>
              <a:rPr lang="it-IT" sz="4400" b="1">
                <a:solidFill>
                  <a:schemeClr val="tx2"/>
                </a:solidFill>
                <a:latin typeface="Arial Black" pitchFamily="34" charset="0"/>
              </a:rPr>
              <a:t>Dostoevskij</a:t>
            </a:r>
            <a:r>
              <a:rPr lang="it-IT" sz="4400">
                <a:solidFill>
                  <a:schemeClr val="tx2"/>
                </a:solidFill>
                <a:latin typeface="Arial Black" pitchFamily="34" charset="0"/>
              </a:rPr>
              <a:t> </a:t>
            </a:r>
            <a:r>
              <a:rPr lang="it-IT" sz="4400">
                <a:solidFill>
                  <a:schemeClr val="tx2"/>
                </a:solidFill>
                <a:latin typeface="Times New Roman" pitchFamily="18" charset="0"/>
              </a:rPr>
              <a:t>…</a:t>
            </a:r>
            <a:endParaRPr lang="it-IT" sz="4400">
              <a:solidFill>
                <a:schemeClr val="tx2"/>
              </a:solidFill>
              <a:latin typeface="Arial Black" pitchFamily="34" charset="0"/>
            </a:endParaRPr>
          </a:p>
        </p:txBody>
      </p:sp>
      <p:sp>
        <p:nvSpPr>
          <p:cNvPr id="20486" name="Rectangle 7"/>
          <p:cNvSpPr>
            <a:spLocks noGrp="1" noChangeArrowheads="1"/>
          </p:cNvSpPr>
          <p:nvPr/>
        </p:nvSpPr>
        <p:spPr bwMode="auto">
          <a:xfrm>
            <a:off x="381000" y="4648200"/>
            <a:ext cx="8229600" cy="1679575"/>
          </a:xfrm>
          <a:prstGeom prst="rect">
            <a:avLst/>
          </a:prstGeom>
          <a:noFill/>
          <a:ln w="9525">
            <a:noFill/>
            <a:miter lim="800000"/>
            <a:headEnd/>
            <a:tailEnd/>
          </a:ln>
        </p:spPr>
        <p:txBody>
          <a:bodyPr anchor="ctr"/>
          <a:lstStyle/>
          <a:p>
            <a:pPr algn="ctr" eaLnBrk="0" hangingPunct="0"/>
            <a:endParaRPr lang="it-IT" sz="3200">
              <a:latin typeface="Arial" charset="0"/>
            </a:endParaRPr>
          </a:p>
        </p:txBody>
      </p:sp>
    </p:spTree>
  </p:cSld>
  <p:clrMapOvr>
    <a:masterClrMapping/>
  </p:clrMapOvr>
  <p:transition advClick="0"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quarter" idx="10"/>
          </p:nvPr>
        </p:nvSpPr>
        <p:spPr/>
        <p:txBody>
          <a:bodyPr/>
          <a:lstStyle/>
          <a:p>
            <a:pPr>
              <a:defRPr/>
            </a:pPr>
            <a:fld id="{870EE0A7-A5D3-46AF-A92A-8416A11987C2}" type="datetime1">
              <a:rPr lang="it-IT"/>
              <a:pPr>
                <a:defRPr/>
              </a:pPr>
              <a:t>01/03/2011</a:t>
            </a:fld>
            <a:endParaRPr lang="it-IT"/>
          </a:p>
        </p:txBody>
      </p:sp>
      <p:sp>
        <p:nvSpPr>
          <p:cNvPr id="5" name="Segnaposto numero diapositiva 5"/>
          <p:cNvSpPr>
            <a:spLocks noGrp="1"/>
          </p:cNvSpPr>
          <p:nvPr>
            <p:ph type="sldNum" sz="quarter" idx="12"/>
          </p:nvPr>
        </p:nvSpPr>
        <p:spPr/>
        <p:txBody>
          <a:bodyPr/>
          <a:lstStyle/>
          <a:p>
            <a:pPr>
              <a:defRPr/>
            </a:pPr>
            <a:fld id="{ED658526-E206-4E39-9EB5-5064C4B7E275}" type="slidenum">
              <a:rPr lang="it-IT"/>
              <a:pPr>
                <a:defRPr/>
              </a:pPr>
              <a:t>14</a:t>
            </a:fld>
            <a:endParaRPr lang="it-IT"/>
          </a:p>
        </p:txBody>
      </p:sp>
      <p:sp>
        <p:nvSpPr>
          <p:cNvPr id="21508" name="Rectangle 4"/>
          <p:cNvSpPr>
            <a:spLocks noChangeArrowheads="1"/>
          </p:cNvSpPr>
          <p:nvPr/>
        </p:nvSpPr>
        <p:spPr bwMode="auto">
          <a:xfrm>
            <a:off x="685800" y="800100"/>
            <a:ext cx="7772400" cy="762000"/>
          </a:xfrm>
          <a:prstGeom prst="rect">
            <a:avLst/>
          </a:prstGeom>
          <a:noFill/>
          <a:ln w="9525">
            <a:noFill/>
            <a:miter lim="800000"/>
            <a:headEnd/>
            <a:tailEnd/>
          </a:ln>
        </p:spPr>
        <p:txBody>
          <a:bodyPr anchor="ctr">
            <a:spAutoFit/>
          </a:bodyPr>
          <a:lstStyle/>
          <a:p>
            <a:pPr>
              <a:lnSpc>
                <a:spcPct val="70000"/>
              </a:lnSpc>
            </a:pPr>
            <a:r>
              <a:rPr lang="it-IT" sz="4800" b="1">
                <a:solidFill>
                  <a:schemeClr val="tx2"/>
                </a:solidFill>
                <a:latin typeface="Arial Narrow" pitchFamily="34" charset="0"/>
              </a:rPr>
              <a:t>SOSTEGNO E QUALITA’</a:t>
            </a:r>
          </a:p>
        </p:txBody>
      </p:sp>
      <p:sp>
        <p:nvSpPr>
          <p:cNvPr id="21509" name="Rectangle 5"/>
          <p:cNvSpPr>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spcBef>
                <a:spcPct val="20000"/>
              </a:spcBef>
              <a:buClr>
                <a:schemeClr val="hlink"/>
              </a:buClr>
              <a:buSzPct val="60000"/>
              <a:buFont typeface="Wingdings" pitchFamily="2" charset="2"/>
              <a:buNone/>
            </a:pPr>
            <a:endParaRPr lang="it-IT" sz="2800" b="1">
              <a:latin typeface="Arial" charset="0"/>
              <a:cs typeface="Times New Roman" pitchFamily="18" charset="0"/>
            </a:endParaRPr>
          </a:p>
          <a:p>
            <a:pPr marL="342900" indent="-342900" algn="ctr">
              <a:spcBef>
                <a:spcPct val="20000"/>
              </a:spcBef>
              <a:buClr>
                <a:schemeClr val="hlink"/>
              </a:buClr>
              <a:buSzPct val="60000"/>
              <a:buFont typeface="Wingdings" pitchFamily="2" charset="2"/>
              <a:buNone/>
            </a:pPr>
            <a:r>
              <a:rPr lang="it-IT" sz="2800" b="1" i="1">
                <a:latin typeface="Arial" charset="0"/>
                <a:cs typeface="Times New Roman" pitchFamily="18" charset="0"/>
              </a:rPr>
              <a:t>“il segreto dell’esistenza umana non sta solo nel vivere, ma anche nel sapere per cosa si vive”</a:t>
            </a:r>
            <a:r>
              <a:rPr lang="it-IT" sz="2800" i="1">
                <a:latin typeface="Arial" charset="0"/>
                <a:cs typeface="Times New Roman" pitchFamily="18" charset="0"/>
              </a:rPr>
              <a:t> …</a:t>
            </a:r>
            <a:r>
              <a:rPr lang="it-IT" sz="2800" i="1">
                <a:latin typeface="Arial" charset="0"/>
              </a:rPr>
              <a:t> </a:t>
            </a:r>
          </a:p>
          <a:p>
            <a:pPr marL="342900" indent="-342900">
              <a:spcBef>
                <a:spcPct val="20000"/>
              </a:spcBef>
              <a:buClr>
                <a:schemeClr val="hlink"/>
              </a:buClr>
              <a:buSzPct val="60000"/>
              <a:buFont typeface="Wingdings" pitchFamily="2" charset="2"/>
              <a:buNone/>
            </a:pPr>
            <a:endParaRPr lang="it-IT" sz="2800" i="1">
              <a:latin typeface="Arial" charset="0"/>
            </a:endParaRPr>
          </a:p>
          <a:p>
            <a:pPr marL="342900" indent="-342900" algn="r">
              <a:spcBef>
                <a:spcPct val="20000"/>
              </a:spcBef>
              <a:buClr>
                <a:schemeClr val="hlink"/>
              </a:buClr>
              <a:buSzPct val="60000"/>
              <a:buFont typeface="Wingdings" pitchFamily="2" charset="2"/>
              <a:buNone/>
            </a:pPr>
            <a:r>
              <a:rPr lang="it-IT" sz="2800" b="1">
                <a:latin typeface="Arial" charset="0"/>
                <a:cs typeface="Times New Roman" pitchFamily="18" charset="0"/>
              </a:rPr>
              <a:t>Dostoevskij</a:t>
            </a:r>
            <a:r>
              <a:rPr lang="it-IT" sz="2800">
                <a:latin typeface="Arial" charset="0"/>
              </a:rPr>
              <a:t> </a:t>
            </a:r>
          </a:p>
        </p:txBody>
      </p:sp>
    </p:spTree>
  </p:cSld>
  <p:clrMapOvr>
    <a:masterClrMapping/>
  </p:clrMapOvr>
  <p:transition advClick="0" advTm="17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B403EC6F-5A9A-4231-A203-62FA28446114}"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F8574254-7FFF-4525-8BD5-EB79D9D6FA81}" type="slidenum">
              <a:rPr lang="it-IT"/>
              <a:pPr>
                <a:defRPr/>
              </a:pPr>
              <a:t>15</a:t>
            </a:fld>
            <a:endParaRPr lang="it-IT"/>
          </a:p>
        </p:txBody>
      </p:sp>
      <p:sp>
        <p:nvSpPr>
          <p:cNvPr id="22532" name="Text Box 4"/>
          <p:cNvSpPr txBox="1">
            <a:spLocks noChangeArrowheads="1"/>
          </p:cNvSpPr>
          <p:nvPr/>
        </p:nvSpPr>
        <p:spPr bwMode="auto">
          <a:xfrm>
            <a:off x="685800" y="990600"/>
            <a:ext cx="7924800" cy="5218113"/>
          </a:xfrm>
          <a:prstGeom prst="rect">
            <a:avLst/>
          </a:prstGeom>
          <a:noFill/>
          <a:ln w="9525">
            <a:noFill/>
            <a:miter lim="800000"/>
            <a:headEnd/>
            <a:tailEnd/>
          </a:ln>
        </p:spPr>
        <p:txBody>
          <a:bodyPr>
            <a:spAutoFit/>
          </a:bodyPr>
          <a:lstStyle/>
          <a:p>
            <a:pPr algn="just">
              <a:spcBef>
                <a:spcPct val="50000"/>
              </a:spcBef>
            </a:pPr>
            <a:r>
              <a:rPr lang="it-IT" sz="2800" b="1">
                <a:latin typeface="Arial" charset="0"/>
                <a:cs typeface="Times New Roman" pitchFamily="18" charset="0"/>
              </a:rPr>
              <a:t>MIUR – DIREZIONE GENERALE DELLO STUDENTE – ROMA:</a:t>
            </a:r>
            <a:endParaRPr lang="it-IT" sz="2800">
              <a:latin typeface="Arial" charset="0"/>
              <a:cs typeface="Times New Roman" pitchFamily="18" charset="0"/>
            </a:endParaRPr>
          </a:p>
          <a:p>
            <a:pPr algn="just">
              <a:spcBef>
                <a:spcPct val="50000"/>
              </a:spcBef>
            </a:pPr>
            <a:r>
              <a:rPr lang="it-IT" sz="2800" b="1">
                <a:latin typeface="Arial" charset="0"/>
                <a:cs typeface="Times New Roman" pitchFamily="18" charset="0"/>
              </a:rPr>
              <a:t>“ </a:t>
            </a:r>
            <a:r>
              <a:rPr lang="it-IT" sz="2800" b="1" u="sng">
                <a:latin typeface="Arial" charset="0"/>
                <a:cs typeface="Times New Roman" pitchFamily="18" charset="0"/>
              </a:rPr>
              <a:t>La scuola è sistema educativo</a:t>
            </a:r>
            <a:r>
              <a:rPr lang="it-IT" sz="2800" b="1">
                <a:latin typeface="Arial" charset="0"/>
                <a:cs typeface="Times New Roman" pitchFamily="18" charset="0"/>
              </a:rPr>
              <a:t>, che assicura istruzione e formazione per la promozione della persona umana, </a:t>
            </a:r>
            <a:r>
              <a:rPr lang="it-IT" sz="2800" b="1" u="sng">
                <a:latin typeface="Arial" charset="0"/>
                <a:cs typeface="Times New Roman" pitchFamily="18" charset="0"/>
              </a:rPr>
              <a:t>scandita dai diversi percorsi formativi e mediata dalla presenza viva degli insegnanti</a:t>
            </a:r>
            <a:r>
              <a:rPr lang="it-IT" sz="2800" b="1">
                <a:latin typeface="Arial" charset="0"/>
                <a:cs typeface="Times New Roman" pitchFamily="18" charset="0"/>
              </a:rPr>
              <a:t>. Ma per quanto decisiva per molti aspetti, l’offerta formativa della scuola non esaurisce il percorso educativo dell’allievo.</a:t>
            </a:r>
            <a:endParaRPr lang="it-IT" sz="2800">
              <a:latin typeface="Arial" charset="0"/>
              <a:cs typeface="Times New Roman" pitchFamily="18" charset="0"/>
            </a:endParaRPr>
          </a:p>
          <a:p>
            <a:pPr>
              <a:spcBef>
                <a:spcPct val="50000"/>
              </a:spcBef>
            </a:pPr>
            <a:endParaRPr lang="it-IT" sz="2800">
              <a:latin typeface="Arial" charset="0"/>
            </a:endParaRPr>
          </a:p>
        </p:txBody>
      </p:sp>
    </p:spTree>
  </p:cSld>
  <p:clrMapOvr>
    <a:masterClrMapping/>
  </p:clrMapOvr>
  <p:transition advClick="0" advTm="17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BE0F1439-DD2A-4577-AE89-D4F11330CBD8}"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1284D305-DD0B-4F81-ABE5-911D35B172D7}" type="slidenum">
              <a:rPr lang="it-IT"/>
              <a:pPr>
                <a:defRPr/>
              </a:pPr>
              <a:t>16</a:t>
            </a:fld>
            <a:endParaRPr lang="it-IT"/>
          </a:p>
        </p:txBody>
      </p:sp>
      <p:sp>
        <p:nvSpPr>
          <p:cNvPr id="23556" name="Text Box 5"/>
          <p:cNvSpPr txBox="1">
            <a:spLocks noChangeArrowheads="1"/>
          </p:cNvSpPr>
          <p:nvPr/>
        </p:nvSpPr>
        <p:spPr bwMode="auto">
          <a:xfrm>
            <a:off x="762000" y="1752600"/>
            <a:ext cx="7924800" cy="2654300"/>
          </a:xfrm>
          <a:prstGeom prst="rect">
            <a:avLst/>
          </a:prstGeom>
          <a:noFill/>
          <a:ln w="9525">
            <a:noFill/>
            <a:miter lim="800000"/>
            <a:headEnd/>
            <a:tailEnd/>
          </a:ln>
        </p:spPr>
        <p:txBody>
          <a:bodyPr>
            <a:spAutoFit/>
          </a:bodyPr>
          <a:lstStyle/>
          <a:p>
            <a:pPr algn="just">
              <a:spcBef>
                <a:spcPct val="50000"/>
              </a:spcBef>
            </a:pPr>
            <a:r>
              <a:rPr lang="it-IT" sz="2800" b="1">
                <a:latin typeface="Arial" charset="0"/>
                <a:cs typeface="Times New Roman" pitchFamily="18" charset="0"/>
              </a:rPr>
              <a:t>Accanto a quello che può considerarsi il polo oggettivo del sistema scolastico, c’è un altro polo, soggettivo, centrato sulla figura dello studente, sulla varietà dei suoi modi di essere, sulle sue potenzialità, sui suoi bisogni, sulla ricchezza delle sue relazioni. </a:t>
            </a:r>
          </a:p>
        </p:txBody>
      </p:sp>
    </p:spTree>
  </p:cSld>
  <p:clrMapOvr>
    <a:masterClrMapping/>
  </p:clrMapOvr>
  <p:transition advClick="0" advTm="17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770B14CB-5912-478A-A4DE-6AC647247ADC}"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BB08502A-59E7-4962-898A-3D44DE26ACDA}" type="slidenum">
              <a:rPr lang="it-IT"/>
              <a:pPr>
                <a:defRPr/>
              </a:pPr>
              <a:t>17</a:t>
            </a:fld>
            <a:endParaRPr lang="it-IT"/>
          </a:p>
        </p:txBody>
      </p:sp>
      <p:sp>
        <p:nvSpPr>
          <p:cNvPr id="24580" name="Text Box 4"/>
          <p:cNvSpPr txBox="1">
            <a:spLocks noChangeArrowheads="1"/>
          </p:cNvSpPr>
          <p:nvPr/>
        </p:nvSpPr>
        <p:spPr bwMode="auto">
          <a:xfrm>
            <a:off x="685800" y="1524000"/>
            <a:ext cx="7924800" cy="4149725"/>
          </a:xfrm>
          <a:prstGeom prst="rect">
            <a:avLst/>
          </a:prstGeom>
          <a:noFill/>
          <a:ln w="9525">
            <a:noFill/>
            <a:miter lim="800000"/>
            <a:headEnd/>
            <a:tailEnd/>
          </a:ln>
        </p:spPr>
        <p:txBody>
          <a:bodyPr>
            <a:spAutoFit/>
          </a:bodyPr>
          <a:lstStyle/>
          <a:p>
            <a:pPr algn="just">
              <a:spcBef>
                <a:spcPct val="50000"/>
              </a:spcBef>
            </a:pPr>
            <a:r>
              <a:rPr lang="it-IT" sz="2800" b="1" u="sng">
                <a:latin typeface="Arial" charset="0"/>
                <a:cs typeface="Times New Roman" pitchFamily="18" charset="0"/>
              </a:rPr>
              <a:t>Prioritaria importanza va data a quanti sono diversamente abili</a:t>
            </a:r>
            <a:r>
              <a:rPr lang="it-IT" sz="2800" b="1">
                <a:latin typeface="Arial" charset="0"/>
                <a:cs typeface="Times New Roman" pitchFamily="18" charset="0"/>
              </a:rPr>
              <a:t>, a quanti chiedono di essere integrati nel contesto scolastico e sociale in quanto di recente immigrazione e a quanti, trovandosi in situazione di disagio, chiedono un supplemento di dedizione e di attenzione da parte delle istituzioni educative.</a:t>
            </a:r>
            <a:endParaRPr lang="it-IT" sz="2800">
              <a:latin typeface="Arial" charset="0"/>
              <a:cs typeface="Times New Roman" pitchFamily="18" charset="0"/>
            </a:endParaRPr>
          </a:p>
          <a:p>
            <a:pPr>
              <a:spcBef>
                <a:spcPct val="50000"/>
              </a:spcBef>
            </a:pPr>
            <a:endParaRPr lang="it-IT" sz="2800">
              <a:latin typeface="Arial" charset="0"/>
            </a:endParaRPr>
          </a:p>
        </p:txBody>
      </p:sp>
    </p:spTree>
  </p:cSld>
  <p:clrMapOvr>
    <a:masterClrMapping/>
  </p:clrMapOvr>
  <p:transition advClick="0" advTm="17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26BB0DEB-5467-4EF7-8BFE-7523900C7E9B}"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B0508CD2-3610-49C8-BA98-B0C7776F775D}" type="slidenum">
              <a:rPr lang="it-IT"/>
              <a:pPr>
                <a:defRPr/>
              </a:pPr>
              <a:t>18</a:t>
            </a:fld>
            <a:endParaRPr lang="it-IT"/>
          </a:p>
        </p:txBody>
      </p:sp>
      <p:sp>
        <p:nvSpPr>
          <p:cNvPr id="25604" name="Text Box 4"/>
          <p:cNvSpPr txBox="1">
            <a:spLocks noChangeArrowheads="1"/>
          </p:cNvSpPr>
          <p:nvPr/>
        </p:nvSpPr>
        <p:spPr bwMode="auto">
          <a:xfrm>
            <a:off x="685800" y="1295400"/>
            <a:ext cx="7924800" cy="4832350"/>
          </a:xfrm>
          <a:prstGeom prst="rect">
            <a:avLst/>
          </a:prstGeom>
          <a:noFill/>
          <a:ln w="9525">
            <a:noFill/>
            <a:miter lim="800000"/>
            <a:headEnd/>
            <a:tailEnd/>
          </a:ln>
        </p:spPr>
        <p:txBody>
          <a:bodyPr>
            <a:spAutoFit/>
          </a:bodyPr>
          <a:lstStyle/>
          <a:p>
            <a:pPr algn="just" eaLnBrk="0" hangingPunct="0"/>
            <a:r>
              <a:rPr lang="it-IT" sz="2800" b="1" u="sng">
                <a:latin typeface="Arial" charset="0"/>
              </a:rPr>
              <a:t>Missione della scuola è di rappresentare, per gli studenti e il mondo delle loro relazioni, un laboratorio privilegiato di idee, di azioni, di iniziative</a:t>
            </a:r>
            <a:r>
              <a:rPr lang="it-IT" sz="2800" b="1">
                <a:latin typeface="Arial" charset="0"/>
              </a:rPr>
              <a:t>.</a:t>
            </a:r>
            <a:endParaRPr lang="it-IT" sz="2800">
              <a:latin typeface="Arial" charset="0"/>
            </a:endParaRPr>
          </a:p>
          <a:p>
            <a:pPr algn="just" eaLnBrk="0" hangingPunct="0"/>
            <a:r>
              <a:rPr lang="it-IT" sz="2800" b="1" u="sng">
                <a:latin typeface="Arial" charset="0"/>
              </a:rPr>
              <a:t>Sostenere, orientare, dialogare, stimolare, promuovere</a:t>
            </a:r>
            <a:r>
              <a:rPr lang="it-IT" sz="2800" b="1">
                <a:latin typeface="Arial" charset="0"/>
              </a:rPr>
              <a:t>: sono queste le varie facce del ruolo della scuola di fronte allo studente e al suo mondo.</a:t>
            </a:r>
            <a:r>
              <a:rPr lang="it-IT" sz="2800" b="1" u="sng">
                <a:latin typeface="Arial" charset="0"/>
              </a:rPr>
              <a:t> E’ questa la sfida che la scuola è chiamata ad affrontare</a:t>
            </a:r>
            <a:r>
              <a:rPr lang="it-IT" sz="2800" b="1">
                <a:latin typeface="Arial" charset="0"/>
              </a:rPr>
              <a:t>.” MIUR- ROMA</a:t>
            </a:r>
            <a:endParaRPr lang="it-IT" sz="2800">
              <a:latin typeface="Arial" charset="0"/>
            </a:endParaRPr>
          </a:p>
          <a:p>
            <a:pPr algn="just" eaLnBrk="0" hangingPunct="0"/>
            <a:endParaRPr lang="it-IT" sz="2800">
              <a:latin typeface="Arial" charset="0"/>
            </a:endParaRPr>
          </a:p>
          <a:p>
            <a:pPr eaLnBrk="0" hangingPunct="0"/>
            <a:endParaRPr lang="it-IT" sz="2800">
              <a:latin typeface="Arial" charset="0"/>
            </a:endParaRPr>
          </a:p>
        </p:txBody>
      </p:sp>
    </p:spTree>
  </p:cSld>
  <p:clrMapOvr>
    <a:masterClrMapping/>
  </p:clrMapOvr>
  <p:transition advClick="0" advTm="17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3"/>
          <p:cNvSpPr>
            <a:spLocks noGrp="1"/>
          </p:cNvSpPr>
          <p:nvPr>
            <p:ph type="dt" sz="quarter" idx="10"/>
          </p:nvPr>
        </p:nvSpPr>
        <p:spPr/>
        <p:txBody>
          <a:bodyPr/>
          <a:lstStyle/>
          <a:p>
            <a:pPr>
              <a:defRPr/>
            </a:pPr>
            <a:fld id="{77A87613-B99D-4DCE-805D-41FB45B42F40}" type="datetime1">
              <a:rPr lang="it-IT"/>
              <a:pPr>
                <a:defRPr/>
              </a:pPr>
              <a:t>01/03/2011</a:t>
            </a:fld>
            <a:endParaRPr lang="it-IT"/>
          </a:p>
        </p:txBody>
      </p:sp>
      <p:sp>
        <p:nvSpPr>
          <p:cNvPr id="8" name="Segnaposto numero diapositiva 5"/>
          <p:cNvSpPr>
            <a:spLocks noGrp="1"/>
          </p:cNvSpPr>
          <p:nvPr>
            <p:ph type="sldNum" sz="quarter" idx="12"/>
          </p:nvPr>
        </p:nvSpPr>
        <p:spPr/>
        <p:txBody>
          <a:bodyPr/>
          <a:lstStyle/>
          <a:p>
            <a:pPr>
              <a:defRPr/>
            </a:pPr>
            <a:fld id="{5EBB2DE0-255C-41C5-8815-2A613CBE4AA3}" type="slidenum">
              <a:rPr lang="it-IT"/>
              <a:pPr>
                <a:defRPr/>
              </a:pPr>
              <a:t>19</a:t>
            </a:fld>
            <a:endParaRPr lang="it-IT"/>
          </a:p>
        </p:txBody>
      </p:sp>
      <p:pic>
        <p:nvPicPr>
          <p:cNvPr id="26628" name="Picture 4" descr="BD06662_"/>
          <p:cNvPicPr>
            <a:picLocks noChangeAspect="1" noChangeArrowheads="1"/>
          </p:cNvPicPr>
          <p:nvPr/>
        </p:nvPicPr>
        <p:blipFill>
          <a:blip r:embed="rId3" cstate="print"/>
          <a:srcRect/>
          <a:stretch>
            <a:fillRect/>
          </a:stretch>
        </p:blipFill>
        <p:spPr bwMode="auto">
          <a:xfrm>
            <a:off x="304800" y="304800"/>
            <a:ext cx="1790700" cy="1590675"/>
          </a:xfrm>
          <a:prstGeom prst="rect">
            <a:avLst/>
          </a:prstGeom>
          <a:noFill/>
          <a:ln w="9525">
            <a:noFill/>
            <a:miter lim="800000"/>
            <a:headEnd/>
            <a:tailEnd/>
          </a:ln>
        </p:spPr>
      </p:pic>
      <p:sp>
        <p:nvSpPr>
          <p:cNvPr id="26629" name="WordArt 5"/>
          <p:cNvSpPr>
            <a:spLocks noChangeArrowheads="1" noChangeShapeType="1"/>
          </p:cNvSpPr>
          <p:nvPr/>
        </p:nvSpPr>
        <p:spPr bwMode="auto">
          <a:xfrm rot="5400000">
            <a:off x="6650038" y="3713162"/>
            <a:ext cx="3657600" cy="650875"/>
          </a:xfrm>
          <a:prstGeom prst="rect">
            <a:avLst/>
          </a:prstGeom>
        </p:spPr>
        <p:txBody>
          <a:bodyPr vert="wordArtVert" wrap="none" fromWordArt="1">
            <a:prstTxWarp prst="textWave4">
              <a:avLst>
                <a:gd name="adj1" fmla="val 13005"/>
                <a:gd name="adj2" fmla="val 0"/>
              </a:avLst>
            </a:prstTxWarp>
          </a:bodyPr>
          <a:lstStyle/>
          <a:p>
            <a:pPr algn="ctr" fontAlgn="auto"/>
            <a:r>
              <a:rPr lang="it-IT" sz="3200" kern="10">
                <a:ln w="9525">
                  <a:noFill/>
                  <a:round/>
                  <a:headEnd/>
                  <a:tailEnd/>
                </a:ln>
                <a:gradFill rotWithShape="1">
                  <a:gsLst>
                    <a:gs pos="0">
                      <a:srgbClr val="00FF00"/>
                    </a:gs>
                    <a:gs pos="100000">
                      <a:srgbClr val="00CCFF"/>
                    </a:gs>
                  </a:gsLst>
                  <a:lin ang="0" scaled="1"/>
                </a:gradFill>
                <a:effectLst>
                  <a:outerShdw dist="99190" dir="7788334" algn="ctr" rotWithShape="0">
                    <a:srgbClr val="000080"/>
                  </a:outerShdw>
                </a:effectLst>
                <a:latin typeface="Arial Black"/>
              </a:rPr>
              <a:t>!</a:t>
            </a:r>
          </a:p>
        </p:txBody>
      </p:sp>
      <p:sp>
        <p:nvSpPr>
          <p:cNvPr id="26630" name="Rectangle 6"/>
          <p:cNvSpPr>
            <a:spLocks noChangeArrowheads="1"/>
          </p:cNvSpPr>
          <p:nvPr/>
        </p:nvSpPr>
        <p:spPr bwMode="auto">
          <a:xfrm>
            <a:off x="990600" y="2209800"/>
            <a:ext cx="7010400" cy="4054475"/>
          </a:xfrm>
          <a:prstGeom prst="rect">
            <a:avLst/>
          </a:prstGeom>
          <a:noFill/>
          <a:ln w="9525">
            <a:noFill/>
            <a:miter lim="800000"/>
            <a:headEnd/>
            <a:tailEnd/>
          </a:ln>
        </p:spPr>
        <p:txBody>
          <a:bodyPr>
            <a:spAutoFit/>
          </a:bodyPr>
          <a:lstStyle/>
          <a:p>
            <a:pPr eaLnBrk="0" hangingPunct="0"/>
            <a:r>
              <a:rPr lang="en-US" sz="2000">
                <a:latin typeface="Arial" charset="0"/>
              </a:rPr>
              <a:t>PARTIRE DALLA PERSONA</a:t>
            </a:r>
            <a:r>
              <a:rPr lang="en-US" sz="2000">
                <a:latin typeface="Times New Roman" pitchFamily="18" charset="0"/>
              </a:rPr>
              <a:t>…</a:t>
            </a:r>
            <a:r>
              <a:rPr lang="en-US" sz="2000">
                <a:latin typeface="Arial" charset="0"/>
              </a:rPr>
              <a:t> per FARNE UNA RISORSA PER TUTTI      </a:t>
            </a:r>
          </a:p>
          <a:p>
            <a:pPr eaLnBrk="0" hangingPunct="0"/>
            <a:endParaRPr lang="en-US" sz="2000">
              <a:latin typeface="Arial" charset="0"/>
            </a:endParaRPr>
          </a:p>
          <a:p>
            <a:pPr eaLnBrk="0" hangingPunct="0"/>
            <a:r>
              <a:rPr lang="en-US" sz="2000">
                <a:latin typeface="Arial" charset="0"/>
              </a:rPr>
              <a:t>DARSI UNA FILOSOFIA SCOLASTICA INTEGRATIVA</a:t>
            </a:r>
          </a:p>
          <a:p>
            <a:pPr eaLnBrk="0" hangingPunct="0"/>
            <a:r>
              <a:rPr lang="en-US" sz="2000">
                <a:latin typeface="Times New Roman" pitchFamily="18" charset="0"/>
              </a:rPr>
              <a:t> </a:t>
            </a:r>
            <a:endParaRPr lang="en-US" sz="2000">
              <a:latin typeface="Arial" charset="0"/>
            </a:endParaRPr>
          </a:p>
          <a:p>
            <a:pPr eaLnBrk="0" hangingPunct="0"/>
            <a:r>
              <a:rPr lang="en-US" sz="2000">
                <a:latin typeface="Arial" charset="0"/>
              </a:rPr>
              <a:t>INVESTIRE IN CULTURA E FORMAZIONE  </a:t>
            </a:r>
            <a:r>
              <a:rPr lang="en-US" sz="2000" i="1">
                <a:latin typeface="Arial" charset="0"/>
              </a:rPr>
              <a:t>pro</a:t>
            </a:r>
            <a:r>
              <a:rPr lang="en-US" sz="2000">
                <a:latin typeface="Arial" charset="0"/>
              </a:rPr>
              <a:t> QUALITA</a:t>
            </a:r>
            <a:r>
              <a:rPr lang="en-US" sz="2000">
                <a:latin typeface="Times New Roman" pitchFamily="18" charset="0"/>
              </a:rPr>
              <a:t>’</a:t>
            </a:r>
            <a:endParaRPr lang="en-US" sz="2000">
              <a:latin typeface="Arial" charset="0"/>
            </a:endParaRPr>
          </a:p>
          <a:p>
            <a:pPr eaLnBrk="0" hangingPunct="0"/>
            <a:r>
              <a:rPr lang="en-US" sz="2000">
                <a:latin typeface="Times New Roman" pitchFamily="18" charset="0"/>
              </a:rPr>
              <a:t> </a:t>
            </a:r>
            <a:endParaRPr lang="en-US" sz="2000">
              <a:latin typeface="Arial" charset="0"/>
            </a:endParaRPr>
          </a:p>
          <a:p>
            <a:pPr eaLnBrk="0" hangingPunct="0"/>
            <a:r>
              <a:rPr lang="en-US" sz="2000">
                <a:latin typeface="Arial" charset="0"/>
              </a:rPr>
              <a:t>AIUTARE A CRESCERE LE FONTI DI SOSTEGNO NATURALE</a:t>
            </a:r>
          </a:p>
          <a:p>
            <a:pPr eaLnBrk="0" hangingPunct="0"/>
            <a:r>
              <a:rPr lang="en-US" sz="2000">
                <a:latin typeface="Times New Roman" pitchFamily="18" charset="0"/>
              </a:rPr>
              <a:t> </a:t>
            </a:r>
            <a:endParaRPr lang="en-US" sz="2000">
              <a:latin typeface="Arial" charset="0"/>
            </a:endParaRPr>
          </a:p>
          <a:p>
            <a:pPr eaLnBrk="0" hangingPunct="0"/>
            <a:r>
              <a:rPr lang="en-US" sz="2000">
                <a:latin typeface="Arial" charset="0"/>
              </a:rPr>
              <a:t>ALL</a:t>
            </a:r>
            <a:r>
              <a:rPr lang="en-US" sz="2000">
                <a:latin typeface="Times New Roman" pitchFamily="18" charset="0"/>
              </a:rPr>
              <a:t>’</a:t>
            </a:r>
            <a:r>
              <a:rPr lang="en-US" sz="2000">
                <a:latin typeface="Arial" charset="0"/>
              </a:rPr>
              <a:t>INSEGNA DI SEMPLICITA</a:t>
            </a:r>
            <a:r>
              <a:rPr lang="en-US" sz="2000">
                <a:latin typeface="Times New Roman" pitchFamily="18" charset="0"/>
              </a:rPr>
              <a:t>’</a:t>
            </a:r>
            <a:r>
              <a:rPr lang="en-US" sz="2000">
                <a:latin typeface="Arial" charset="0"/>
              </a:rPr>
              <a:t> ED UMILTA</a:t>
            </a:r>
            <a:r>
              <a:rPr lang="en-US" sz="2000">
                <a:latin typeface="Times New Roman" pitchFamily="18" charset="0"/>
              </a:rPr>
              <a:t>’</a:t>
            </a:r>
            <a:r>
              <a:rPr lang="en-US" sz="2000">
                <a:latin typeface="Arial" charset="0"/>
              </a:rPr>
              <a:t>, </a:t>
            </a:r>
          </a:p>
          <a:p>
            <a:pPr eaLnBrk="0" hangingPunct="0"/>
            <a:r>
              <a:rPr lang="en-US" sz="2000">
                <a:latin typeface="Arial" charset="0"/>
              </a:rPr>
              <a:t>LE NOSTRE COMPETENZE AL SERVIZIO DEGLI ALTRI</a:t>
            </a:r>
          </a:p>
          <a:p>
            <a:pPr eaLnBrk="0" hangingPunct="0"/>
            <a:endParaRPr lang="en-US" sz="2000">
              <a:latin typeface="Arial" charset="0"/>
            </a:endParaRPr>
          </a:p>
        </p:txBody>
      </p:sp>
      <p:sp>
        <p:nvSpPr>
          <p:cNvPr id="26631" name="Rectangle 7"/>
          <p:cNvSpPr>
            <a:spLocks noChangeArrowheads="1"/>
          </p:cNvSpPr>
          <p:nvPr/>
        </p:nvSpPr>
        <p:spPr bwMode="auto">
          <a:xfrm>
            <a:off x="2209800" y="381000"/>
            <a:ext cx="5943600" cy="946150"/>
          </a:xfrm>
          <a:prstGeom prst="rect">
            <a:avLst/>
          </a:prstGeom>
          <a:noFill/>
          <a:ln w="9525">
            <a:noFill/>
            <a:miter lim="800000"/>
            <a:headEnd/>
            <a:tailEnd/>
          </a:ln>
        </p:spPr>
        <p:txBody>
          <a:bodyPr>
            <a:spAutoFit/>
          </a:bodyPr>
          <a:lstStyle/>
          <a:p>
            <a:pPr algn="just" eaLnBrk="0" hangingPunct="0"/>
            <a:r>
              <a:rPr lang="en-US" sz="2800" b="1">
                <a:latin typeface="Arial" charset="0"/>
              </a:rPr>
              <a:t>PROGETTAZIONE INCLUSIVA = PROGETTAZIONE UNIVERSALE</a:t>
            </a:r>
            <a:endParaRPr lang="en-US" sz="2800">
              <a:latin typeface="Arial" charset="0"/>
            </a:endParaRPr>
          </a:p>
        </p:txBody>
      </p:sp>
      <p:pic>
        <p:nvPicPr>
          <p:cNvPr id="47112" name="The Beatles - Let It Be.mp3">
            <a:hlinkClick r:id="" action="ppaction://media"/>
          </p:cNvPr>
          <p:cNvPicPr>
            <a:picLocks noRot="1" noChangeAspect="1" noChangeArrowheads="1"/>
          </p:cNvPicPr>
          <p:nvPr>
            <a:audioFile r:link="rId1"/>
          </p:nvPr>
        </p:nvPicPr>
        <p:blipFill>
          <a:blip r:embed="rId4" cstate="print"/>
          <a:srcRect/>
          <a:stretch>
            <a:fillRect/>
          </a:stretch>
        </p:blipFill>
        <p:spPr bwMode="auto">
          <a:xfrm>
            <a:off x="8610600" y="0"/>
            <a:ext cx="304800" cy="304800"/>
          </a:xfrm>
          <a:prstGeom prst="rect">
            <a:avLst/>
          </a:prstGeom>
          <a:noFill/>
          <a:ln w="9525">
            <a:noFill/>
            <a:miter lim="800000"/>
            <a:headEnd/>
            <a:tailEnd/>
          </a:ln>
        </p:spPr>
      </p:pic>
    </p:spTree>
  </p:cSld>
  <p:clrMapOvr>
    <a:masterClrMapping/>
  </p:clrMapOvr>
  <p:transition advClick="0" advTm="1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71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711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quarter" idx="10"/>
          </p:nvPr>
        </p:nvSpPr>
        <p:spPr/>
        <p:txBody>
          <a:bodyPr/>
          <a:lstStyle/>
          <a:p>
            <a:pPr>
              <a:defRPr/>
            </a:pPr>
            <a:fld id="{50715DF5-4E47-4ACE-A8F8-0325357922D1}" type="datetime1">
              <a:rPr lang="it-IT"/>
              <a:pPr>
                <a:defRPr/>
              </a:pPr>
              <a:t>01/03/2011</a:t>
            </a:fld>
            <a:endParaRPr lang="it-IT"/>
          </a:p>
        </p:txBody>
      </p:sp>
      <p:sp>
        <p:nvSpPr>
          <p:cNvPr id="5" name="Segnaposto numero diapositiva 5"/>
          <p:cNvSpPr>
            <a:spLocks noGrp="1"/>
          </p:cNvSpPr>
          <p:nvPr>
            <p:ph type="sldNum" sz="quarter" idx="12"/>
          </p:nvPr>
        </p:nvSpPr>
        <p:spPr/>
        <p:txBody>
          <a:bodyPr/>
          <a:lstStyle/>
          <a:p>
            <a:pPr>
              <a:defRPr/>
            </a:pPr>
            <a:fld id="{93C0954F-9BE3-455E-9698-89267FEDB437}" type="slidenum">
              <a:rPr lang="it-IT"/>
              <a:pPr>
                <a:defRPr/>
              </a:pPr>
              <a:t>2</a:t>
            </a:fld>
            <a:endParaRPr lang="it-IT"/>
          </a:p>
        </p:txBody>
      </p:sp>
      <p:sp>
        <p:nvSpPr>
          <p:cNvPr id="9222" name="Rectangle 6"/>
          <p:cNvSpPr>
            <a:spLocks noGrp="1" noChangeArrowheads="1"/>
          </p:cNvSpPr>
          <p:nvPr>
            <p:ph type="title"/>
          </p:nvPr>
        </p:nvSpPr>
        <p:spPr>
          <a:xfrm>
            <a:off x="304800" y="0"/>
            <a:ext cx="8839200" cy="1143000"/>
          </a:xfrm>
        </p:spPr>
        <p:txBody>
          <a:bodyPr/>
          <a:lstStyle/>
          <a:p>
            <a:pPr eaLnBrk="1" hangingPunct="1">
              <a:defRPr/>
            </a:pPr>
            <a:r>
              <a:rPr lang="it-IT" sz="3600" smtClean="0"/>
              <a:t>Docente di sostegno= risorsa strategica per la scuola!</a:t>
            </a:r>
          </a:p>
        </p:txBody>
      </p:sp>
      <p:sp>
        <p:nvSpPr>
          <p:cNvPr id="9223" name="Rectangle 7"/>
          <p:cNvSpPr>
            <a:spLocks noGrp="1" noChangeArrowheads="1"/>
          </p:cNvSpPr>
          <p:nvPr>
            <p:ph type="body" idx="1"/>
          </p:nvPr>
        </p:nvSpPr>
        <p:spPr>
          <a:xfrm>
            <a:off x="0" y="1066800"/>
            <a:ext cx="9144000" cy="5791200"/>
          </a:xfrm>
        </p:spPr>
        <p:txBody>
          <a:bodyPr/>
          <a:lstStyle/>
          <a:p>
            <a:pPr eaLnBrk="1" hangingPunct="1">
              <a:defRPr/>
            </a:pPr>
            <a:r>
              <a:rPr lang="it-IT" sz="2800" smtClean="0"/>
              <a:t>Supporto finalizzato ad indicare ai colleghi i nodi metodologici e didattico-disciplinari che ostacolano l’azione di educazione e di istruzione di alcuni alunni, per consentire a tutto il team, ma a ciascuno secondo la peculiarità della propria materia, la ricerca di strategie e di tecniche appropriate</a:t>
            </a:r>
          </a:p>
          <a:p>
            <a:pPr eaLnBrk="1" hangingPunct="1">
              <a:defRPr/>
            </a:pPr>
            <a:r>
              <a:rPr lang="it-IT" sz="2800" smtClean="0"/>
              <a:t>Risorsa spendibile per un’opera di collaborazione di tutto il gruppo docente, sia sul piano della progettualità e della programmazione ed.- did., sia su quello della realizzazione operativa dei progetti</a:t>
            </a:r>
          </a:p>
          <a:p>
            <a:pPr eaLnBrk="1" hangingPunct="1">
              <a:defRPr/>
            </a:pPr>
            <a:r>
              <a:rPr lang="it-IT" sz="2800" smtClean="0"/>
              <a:t>Sulla classe, facilita ed incentiva l’integrazione e </a:t>
            </a:r>
          </a:p>
          <a:p>
            <a:pPr eaLnBrk="1" hangingPunct="1">
              <a:buFontTx/>
              <a:buNone/>
              <a:defRPr/>
            </a:pPr>
            <a:r>
              <a:rPr lang="it-IT" sz="2800" smtClean="0"/>
              <a:t>   l’ apprendimento!</a:t>
            </a:r>
          </a:p>
        </p:txBody>
      </p:sp>
    </p:spTree>
  </p:cSld>
  <p:clrMapOvr>
    <a:masterClrMapping/>
  </p:clrMapOvr>
  <p:transition advClick="0" advTm="1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quarter" idx="10"/>
          </p:nvPr>
        </p:nvSpPr>
        <p:spPr/>
        <p:txBody>
          <a:bodyPr/>
          <a:lstStyle/>
          <a:p>
            <a:pPr>
              <a:defRPr/>
            </a:pPr>
            <a:fld id="{D27AC7B3-B606-4E17-A999-27DAEE305459}" type="datetime1">
              <a:rPr lang="it-IT"/>
              <a:pPr>
                <a:defRPr/>
              </a:pPr>
              <a:t>01/03/2011</a:t>
            </a:fld>
            <a:endParaRPr lang="it-IT"/>
          </a:p>
        </p:txBody>
      </p:sp>
      <p:sp>
        <p:nvSpPr>
          <p:cNvPr id="5" name="Segnaposto numero diapositiva 5"/>
          <p:cNvSpPr>
            <a:spLocks noGrp="1"/>
          </p:cNvSpPr>
          <p:nvPr>
            <p:ph type="sldNum" sz="quarter" idx="12"/>
          </p:nvPr>
        </p:nvSpPr>
        <p:spPr/>
        <p:txBody>
          <a:bodyPr/>
          <a:lstStyle/>
          <a:p>
            <a:pPr>
              <a:defRPr/>
            </a:pPr>
            <a:fld id="{E08A7C23-D289-4525-8669-6DEF1E45954B}" type="slidenum">
              <a:rPr lang="it-IT"/>
              <a:pPr>
                <a:defRPr/>
              </a:pPr>
              <a:t>20</a:t>
            </a:fld>
            <a:endParaRPr lang="it-IT"/>
          </a:p>
        </p:txBody>
      </p:sp>
      <p:sp>
        <p:nvSpPr>
          <p:cNvPr id="27652" name="Rectangle 4"/>
          <p:cNvSpPr>
            <a:spLocks noGrp="1" noChangeArrowheads="1"/>
          </p:cNvSpPr>
          <p:nvPr/>
        </p:nvSpPr>
        <p:spPr bwMode="auto">
          <a:xfrm>
            <a:off x="685800" y="130175"/>
            <a:ext cx="7772400" cy="2101850"/>
          </a:xfrm>
          <a:prstGeom prst="rect">
            <a:avLst/>
          </a:prstGeom>
          <a:noFill/>
          <a:ln w="9525">
            <a:noFill/>
            <a:miter lim="800000"/>
            <a:headEnd/>
            <a:tailEnd/>
          </a:ln>
        </p:spPr>
        <p:txBody>
          <a:bodyPr anchor="ctr">
            <a:spAutoFit/>
          </a:bodyPr>
          <a:lstStyle/>
          <a:p>
            <a:pPr algn="ctr" eaLnBrk="0" hangingPunct="0"/>
            <a:r>
              <a:rPr lang="it-IT" sz="4400">
                <a:solidFill>
                  <a:schemeClr val="tx2"/>
                </a:solidFill>
                <a:latin typeface="Arial Black" pitchFamily="34" charset="0"/>
              </a:rPr>
              <a:t>DIAMOCI UNA FILOSOFIA SCOLASTICA INTEGRATIVA!</a:t>
            </a:r>
          </a:p>
        </p:txBody>
      </p:sp>
      <p:sp>
        <p:nvSpPr>
          <p:cNvPr id="27653" name="Rectangle 5"/>
          <p:cNvSpPr>
            <a:spLocks noGrp="1" noChangeArrowheads="1"/>
          </p:cNvSpPr>
          <p:nvPr/>
        </p:nvSpPr>
        <p:spPr bwMode="auto">
          <a:xfrm>
            <a:off x="381000" y="2209800"/>
            <a:ext cx="8229600" cy="4114800"/>
          </a:xfrm>
          <a:prstGeom prst="rect">
            <a:avLst/>
          </a:prstGeom>
          <a:noFill/>
          <a:ln w="9525">
            <a:noFill/>
            <a:miter lim="800000"/>
            <a:headEnd/>
            <a:tailEnd/>
          </a:ln>
        </p:spPr>
        <p:txBody>
          <a:bodyPr/>
          <a:lstStyle/>
          <a:p>
            <a:pPr eaLnBrk="0" hangingPunct="0"/>
            <a:r>
              <a:rPr lang="it-IT" sz="2800">
                <a:latin typeface="Arial" charset="0"/>
              </a:rPr>
              <a:t>ll Consiglio d’Istituto e coloro che dirigono la scuola, incoraggiati da genitori-alunni-insegnanti, possono riuscire in quest’impresa, fortemente motivante per i nostri allievi, contribuendo al diffondersi della concezione di una scuola in cui tutti hanno il diritto di imparare e partecipare alla normale vita scolastica e comunitaria.</a:t>
            </a:r>
          </a:p>
          <a:p>
            <a:pPr algn="ctr" eaLnBrk="0" hangingPunct="0"/>
            <a:r>
              <a:rPr lang="it-IT" sz="2800">
                <a:latin typeface="Arial" charset="0"/>
              </a:rPr>
              <a:t>Rotta: integrazione e qualità.</a:t>
            </a:r>
          </a:p>
          <a:p>
            <a:pPr algn="ctr" eaLnBrk="0" hangingPunct="0"/>
            <a:r>
              <a:rPr lang="it-IT" sz="2800">
                <a:latin typeface="Arial" charset="0"/>
              </a:rPr>
              <a:t>   </a:t>
            </a:r>
            <a:r>
              <a:rPr lang="it-IT" sz="2000">
                <a:latin typeface="Arial" charset="0"/>
              </a:rPr>
              <a:t>E’ UNA SFIDA ALTA, IMPEGNATIVA MA AFFASCINANTE!</a:t>
            </a:r>
          </a:p>
        </p:txBody>
      </p:sp>
    </p:spTree>
  </p:cSld>
  <p:clrMapOvr>
    <a:masterClrMapping/>
  </p:clrMapOvr>
  <p:transition advClick="0" advTm="1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0"/>
          <p:cNvSpPr>
            <a:spLocks noGrp="1" noChangeArrowheads="1"/>
          </p:cNvSpPr>
          <p:nvPr>
            <p:ph type="sldNum" sz="quarter" idx="11"/>
          </p:nvPr>
        </p:nvSpPr>
        <p:spPr/>
        <p:txBody>
          <a:bodyPr/>
          <a:lstStyle/>
          <a:p>
            <a:pPr>
              <a:defRPr/>
            </a:pPr>
            <a:fld id="{271FA526-D42E-4BA6-BCDD-0AF55EED6AC7}" type="slidenum">
              <a:rPr lang="it-IT" smtClean="0"/>
              <a:pPr>
                <a:defRPr/>
              </a:pPr>
              <a:t>21</a:t>
            </a:fld>
            <a:r>
              <a:rPr lang="it-IT" dirty="0" smtClean="0"/>
              <a:t> </a:t>
            </a:r>
          </a:p>
          <a:p>
            <a:pPr>
              <a:defRPr/>
            </a:pPr>
            <a:r>
              <a:rPr lang="it-IT" dirty="0" err="1" smtClean="0"/>
              <a:t>prof.Cristina</a:t>
            </a:r>
            <a:r>
              <a:rPr lang="it-IT" dirty="0" smtClean="0"/>
              <a:t> Maria </a:t>
            </a:r>
            <a:r>
              <a:rPr lang="it-IT" dirty="0" err="1" smtClean="0"/>
              <a:t>Cibin</a:t>
            </a:r>
            <a:endParaRPr lang="it-IT" dirty="0"/>
          </a:p>
        </p:txBody>
      </p:sp>
      <p:sp>
        <p:nvSpPr>
          <p:cNvPr id="6" name="Rectangle 1031"/>
          <p:cNvSpPr>
            <a:spLocks noGrp="1" noChangeArrowheads="1"/>
          </p:cNvSpPr>
          <p:nvPr>
            <p:ph type="dt" sz="quarter" idx="12"/>
          </p:nvPr>
        </p:nvSpPr>
        <p:spPr/>
        <p:txBody>
          <a:bodyPr/>
          <a:lstStyle/>
          <a:p>
            <a:pPr>
              <a:defRPr/>
            </a:pPr>
            <a:fld id="{6B48A82B-124C-43BA-B8D0-7357519D0D11}" type="datetime1">
              <a:rPr lang="it-IT"/>
              <a:pPr>
                <a:defRPr/>
              </a:pPr>
              <a:t>01/03/2011</a:t>
            </a:fld>
            <a:endParaRPr lang="it-IT"/>
          </a:p>
        </p:txBody>
      </p:sp>
      <p:sp>
        <p:nvSpPr>
          <p:cNvPr id="49154" name="Rectangle 2"/>
          <p:cNvSpPr>
            <a:spLocks noGrp="1" noChangeArrowheads="1"/>
          </p:cNvSpPr>
          <p:nvPr>
            <p:ph type="ctrTitle"/>
          </p:nvPr>
        </p:nvSpPr>
        <p:spPr>
          <a:xfrm>
            <a:off x="533400" y="228600"/>
            <a:ext cx="8229600" cy="1447800"/>
          </a:xfrm>
        </p:spPr>
        <p:txBody>
          <a:bodyPr/>
          <a:lstStyle/>
          <a:p>
            <a:pPr eaLnBrk="1" hangingPunct="1">
              <a:defRPr/>
            </a:pPr>
            <a:r>
              <a:rPr lang="it-IT" sz="4000" smtClean="0"/>
              <a:t>IMPEGNAMOCI A VIVERE</a:t>
            </a:r>
            <a:br>
              <a:rPr lang="it-IT" sz="4000" smtClean="0"/>
            </a:br>
            <a:r>
              <a:rPr lang="it-IT" sz="4000" smtClean="0"/>
              <a:t>CON PASSIONE:</a:t>
            </a:r>
          </a:p>
        </p:txBody>
      </p:sp>
      <p:sp>
        <p:nvSpPr>
          <p:cNvPr id="49155" name="Rectangle 3"/>
          <p:cNvSpPr>
            <a:spLocks noGrp="1" noChangeArrowheads="1"/>
          </p:cNvSpPr>
          <p:nvPr>
            <p:ph type="subTitle" idx="1"/>
          </p:nvPr>
        </p:nvSpPr>
        <p:spPr>
          <a:xfrm>
            <a:off x="1524000" y="1676400"/>
            <a:ext cx="6172200" cy="4038600"/>
          </a:xfrm>
        </p:spPr>
        <p:txBody>
          <a:bodyPr/>
          <a:lstStyle/>
          <a:p>
            <a:pPr eaLnBrk="1" hangingPunct="1">
              <a:defRPr/>
            </a:pPr>
            <a:r>
              <a:rPr lang="it-IT" sz="4400" dirty="0" smtClean="0"/>
              <a:t>Nulla di </a:t>
            </a:r>
            <a:r>
              <a:rPr lang="it-IT" sz="4400" i="1" dirty="0" smtClean="0"/>
              <a:t>grande </a:t>
            </a:r>
            <a:r>
              <a:rPr lang="it-IT" sz="4400" dirty="0" smtClean="0"/>
              <a:t>si fa senza di essa!!!</a:t>
            </a:r>
          </a:p>
          <a:p>
            <a:pPr eaLnBrk="1" hangingPunct="1">
              <a:defRPr/>
            </a:pPr>
            <a:endParaRPr lang="it-IT" sz="4400" dirty="0" smtClean="0"/>
          </a:p>
        </p:txBody>
      </p:sp>
      <p:pic>
        <p:nvPicPr>
          <p:cNvPr id="28678" name="Picture 4" descr="na01062_"/>
          <p:cNvPicPr>
            <a:picLocks noChangeAspect="1" noChangeArrowheads="1"/>
          </p:cNvPicPr>
          <p:nvPr/>
        </p:nvPicPr>
        <p:blipFill>
          <a:blip r:embed="rId2" cstate="print"/>
          <a:srcRect/>
          <a:stretch>
            <a:fillRect/>
          </a:stretch>
        </p:blipFill>
        <p:spPr bwMode="auto">
          <a:xfrm>
            <a:off x="3429000" y="3962400"/>
            <a:ext cx="2635250" cy="2349500"/>
          </a:xfrm>
          <a:prstGeom prst="rect">
            <a:avLst/>
          </a:prstGeom>
          <a:noFill/>
          <a:ln w="9525">
            <a:noFill/>
            <a:miter lim="800000"/>
            <a:headEnd/>
            <a:tailEnd/>
          </a:ln>
        </p:spPr>
      </p:pic>
    </p:spTree>
  </p:cSld>
  <p:clrMapOvr>
    <a:masterClrMapping/>
  </p:clrMapOvr>
  <p:transition advClick="0" advTm="1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quarter" idx="10"/>
          </p:nvPr>
        </p:nvSpPr>
        <p:spPr/>
        <p:txBody>
          <a:bodyPr/>
          <a:lstStyle/>
          <a:p>
            <a:pPr>
              <a:defRPr/>
            </a:pPr>
            <a:fld id="{161DB846-5318-45C1-A6EA-185224810BEE}" type="datetime1">
              <a:rPr lang="it-IT"/>
              <a:pPr>
                <a:defRPr/>
              </a:pPr>
              <a:t>01/03/2011</a:t>
            </a:fld>
            <a:endParaRPr lang="it-IT"/>
          </a:p>
        </p:txBody>
      </p:sp>
      <p:sp>
        <p:nvSpPr>
          <p:cNvPr id="5" name="Segnaposto numero diapositiva 5"/>
          <p:cNvSpPr>
            <a:spLocks noGrp="1"/>
          </p:cNvSpPr>
          <p:nvPr>
            <p:ph type="sldNum" sz="quarter" idx="12"/>
          </p:nvPr>
        </p:nvSpPr>
        <p:spPr/>
        <p:txBody>
          <a:bodyPr/>
          <a:lstStyle/>
          <a:p>
            <a:pPr>
              <a:defRPr/>
            </a:pPr>
            <a:fld id="{374933DF-B779-4759-959A-829D1B33B341}" type="slidenum">
              <a:rPr lang="it-IT"/>
              <a:pPr>
                <a:defRPr/>
              </a:pPr>
              <a:t>3</a:t>
            </a:fld>
            <a:endParaRPr lang="it-IT"/>
          </a:p>
        </p:txBody>
      </p:sp>
      <p:sp>
        <p:nvSpPr>
          <p:cNvPr id="10246" name="Rectangle 6"/>
          <p:cNvSpPr>
            <a:spLocks noGrp="1" noChangeArrowheads="1"/>
          </p:cNvSpPr>
          <p:nvPr>
            <p:ph type="title"/>
          </p:nvPr>
        </p:nvSpPr>
        <p:spPr>
          <a:xfrm>
            <a:off x="539750" y="0"/>
            <a:ext cx="8124825" cy="1319213"/>
          </a:xfrm>
        </p:spPr>
        <p:txBody>
          <a:bodyPr/>
          <a:lstStyle/>
          <a:p>
            <a:pPr eaLnBrk="1" hangingPunct="1">
              <a:defRPr/>
            </a:pPr>
            <a:r>
              <a:rPr lang="it-IT" smtClean="0"/>
              <a:t>Esempi concreti </a:t>
            </a:r>
            <a:r>
              <a:rPr lang="it-IT" sz="3600" smtClean="0"/>
              <a:t>interazione ins. sostegno-curricolare</a:t>
            </a:r>
          </a:p>
        </p:txBody>
      </p:sp>
      <p:sp>
        <p:nvSpPr>
          <p:cNvPr id="10247" name="Rectangle 7"/>
          <p:cNvSpPr>
            <a:spLocks noGrp="1" noChangeArrowheads="1"/>
          </p:cNvSpPr>
          <p:nvPr>
            <p:ph type="body" idx="1"/>
          </p:nvPr>
        </p:nvSpPr>
        <p:spPr>
          <a:xfrm>
            <a:off x="609600" y="1371600"/>
            <a:ext cx="8534400" cy="2400300"/>
          </a:xfrm>
        </p:spPr>
        <p:txBody>
          <a:bodyPr/>
          <a:lstStyle/>
          <a:p>
            <a:pPr eaLnBrk="1" hangingPunct="1">
              <a:lnSpc>
                <a:spcPct val="90000"/>
              </a:lnSpc>
              <a:defRPr/>
            </a:pPr>
            <a:r>
              <a:rPr lang="it-IT" sz="3000" smtClean="0"/>
              <a:t>Responsabile scambio di ruoli, per un clima sinergico di fiducia e di arricchimento formativo-culturale reciproci!</a:t>
            </a:r>
          </a:p>
          <a:p>
            <a:pPr eaLnBrk="1" hangingPunct="1">
              <a:lnSpc>
                <a:spcPct val="90000"/>
              </a:lnSpc>
              <a:defRPr/>
            </a:pPr>
            <a:r>
              <a:rPr lang="it-IT" sz="3000" smtClean="0"/>
              <a:t>Formazione di reti di sostegno allargate alla classe, ai colleghi, alle famiglie, al dirigente, all’Istituto stesso nel suo insieme (</a:t>
            </a:r>
            <a:r>
              <a:rPr lang="it-IT" sz="3000" i="1" smtClean="0"/>
              <a:t>intra</a:t>
            </a:r>
            <a:r>
              <a:rPr lang="it-IT" sz="3000" smtClean="0"/>
              <a:t> ed </a:t>
            </a:r>
            <a:r>
              <a:rPr lang="it-IT" sz="3000" i="1" smtClean="0"/>
              <a:t>inter</a:t>
            </a:r>
            <a:r>
              <a:rPr lang="it-IT" sz="3000" smtClean="0"/>
              <a:t>): alunni stimolati a riconoscere il ruolo importante che possono svolgere in aiuto dei compagni, membri attivi della classe come gruppo unito (lavoro collettivo-cooperativo e di </a:t>
            </a:r>
            <a:r>
              <a:rPr lang="it-IT" sz="3000" i="1" smtClean="0"/>
              <a:t>tutoring)!</a:t>
            </a:r>
            <a:endParaRPr lang="it-IT" sz="3000" smtClean="0"/>
          </a:p>
          <a:p>
            <a:pPr eaLnBrk="1" hangingPunct="1">
              <a:lnSpc>
                <a:spcPct val="90000"/>
              </a:lnSpc>
              <a:defRPr/>
            </a:pPr>
            <a:endParaRPr lang="it-IT" sz="3000" smtClean="0"/>
          </a:p>
        </p:txBody>
      </p:sp>
    </p:spTree>
  </p:cSld>
  <p:clrMapOvr>
    <a:masterClrMapping/>
  </p:clrMapOvr>
  <p:transition advClick="0" advTm="1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quarter" idx="10"/>
          </p:nvPr>
        </p:nvSpPr>
        <p:spPr/>
        <p:txBody>
          <a:bodyPr/>
          <a:lstStyle/>
          <a:p>
            <a:pPr>
              <a:defRPr/>
            </a:pPr>
            <a:fld id="{FEB1BB85-827F-4512-AB24-E26A80DB0B90}" type="datetime1">
              <a:rPr lang="it-IT"/>
              <a:pPr>
                <a:defRPr/>
              </a:pPr>
              <a:t>01/03/2011</a:t>
            </a:fld>
            <a:endParaRPr lang="it-IT"/>
          </a:p>
        </p:txBody>
      </p:sp>
      <p:sp>
        <p:nvSpPr>
          <p:cNvPr id="5" name="Segnaposto numero diapositiva 5"/>
          <p:cNvSpPr>
            <a:spLocks noGrp="1"/>
          </p:cNvSpPr>
          <p:nvPr>
            <p:ph type="sldNum" sz="quarter" idx="12"/>
          </p:nvPr>
        </p:nvSpPr>
        <p:spPr/>
        <p:txBody>
          <a:bodyPr/>
          <a:lstStyle/>
          <a:p>
            <a:pPr>
              <a:defRPr/>
            </a:pPr>
            <a:fld id="{5328E345-2FD9-464E-8F63-7AE012BA5CEA}" type="slidenum">
              <a:rPr lang="it-IT"/>
              <a:pPr>
                <a:defRPr/>
              </a:pPr>
              <a:t>4</a:t>
            </a:fld>
            <a:endParaRPr lang="it-IT"/>
          </a:p>
        </p:txBody>
      </p:sp>
      <p:sp>
        <p:nvSpPr>
          <p:cNvPr id="11270" name="Rectangle 6"/>
          <p:cNvSpPr>
            <a:spLocks noGrp="1" noChangeArrowheads="1"/>
          </p:cNvSpPr>
          <p:nvPr>
            <p:ph type="title"/>
          </p:nvPr>
        </p:nvSpPr>
        <p:spPr>
          <a:xfrm>
            <a:off x="539750" y="0"/>
            <a:ext cx="8124825" cy="922338"/>
          </a:xfrm>
        </p:spPr>
        <p:txBody>
          <a:bodyPr/>
          <a:lstStyle/>
          <a:p>
            <a:pPr eaLnBrk="1" hangingPunct="1">
              <a:defRPr/>
            </a:pPr>
            <a:r>
              <a:rPr lang="it-IT" sz="3600" smtClean="0"/>
              <a:t>OBIETTIVO: PROGETTO DI VITA!</a:t>
            </a:r>
          </a:p>
        </p:txBody>
      </p:sp>
      <p:sp>
        <p:nvSpPr>
          <p:cNvPr id="11271" name="Rectangle 7"/>
          <p:cNvSpPr>
            <a:spLocks noGrp="1" noChangeArrowheads="1"/>
          </p:cNvSpPr>
          <p:nvPr>
            <p:ph type="body" idx="1"/>
          </p:nvPr>
        </p:nvSpPr>
        <p:spPr>
          <a:xfrm>
            <a:off x="0" y="838200"/>
            <a:ext cx="8915400" cy="5410200"/>
          </a:xfrm>
        </p:spPr>
        <p:txBody>
          <a:bodyPr/>
          <a:lstStyle/>
          <a:p>
            <a:pPr eaLnBrk="1" hangingPunct="1">
              <a:defRPr/>
            </a:pPr>
            <a:r>
              <a:rPr lang="it-IT" sz="2900" smtClean="0"/>
              <a:t>L’integrazione non è un esperimento da provare, ma un valore da perseguire!</a:t>
            </a:r>
          </a:p>
          <a:p>
            <a:pPr eaLnBrk="1" hangingPunct="1">
              <a:defRPr/>
            </a:pPr>
            <a:r>
              <a:rPr lang="it-IT" sz="2900" smtClean="0"/>
              <a:t>L’integrazione scolastica è il presupposto della futura integrazione sociale e della qualità della vita della persona diversamente abile: è un impegno per ognuno di noi, per i nostri istituti … diamoci una filosofia scolastica integrativa!</a:t>
            </a:r>
          </a:p>
          <a:p>
            <a:pPr eaLnBrk="1" hangingPunct="1">
              <a:defRPr/>
            </a:pPr>
            <a:r>
              <a:rPr lang="it-IT" sz="2900" smtClean="0"/>
              <a:t>“Il valore e la tutela della persona devono guidare qualsiasi azione educativa e didattica”, conferma il magistrato Leonardo Venturini (</a:t>
            </a:r>
            <a:r>
              <a:rPr lang="it-IT" sz="2900" u="sng" smtClean="0"/>
              <a:t>La responsabilità dell’insegnante</a:t>
            </a:r>
            <a:r>
              <a:rPr lang="it-IT" sz="2900" smtClean="0"/>
              <a:t>, ed. Maggioli, 2006)</a:t>
            </a:r>
          </a:p>
        </p:txBody>
      </p:sp>
    </p:spTree>
  </p:cSld>
  <p:clrMapOvr>
    <a:masterClrMapping/>
  </p:clrMapOvr>
  <p:transition advClick="0" advTm="1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0"/>
          <p:cNvSpPr>
            <a:spLocks noGrp="1" noChangeArrowheads="1"/>
          </p:cNvSpPr>
          <p:nvPr>
            <p:ph type="sldNum" sz="quarter" idx="11"/>
          </p:nvPr>
        </p:nvSpPr>
        <p:spPr/>
        <p:txBody>
          <a:bodyPr/>
          <a:lstStyle/>
          <a:p>
            <a:pPr>
              <a:defRPr/>
            </a:pPr>
            <a:fld id="{DF922F98-5D7F-4744-BD1E-E13BB6C2E1BB}" type="slidenum">
              <a:rPr lang="it-IT"/>
              <a:pPr>
                <a:defRPr/>
              </a:pPr>
              <a:t>5</a:t>
            </a:fld>
            <a:endParaRPr lang="it-IT"/>
          </a:p>
        </p:txBody>
      </p:sp>
      <p:sp>
        <p:nvSpPr>
          <p:cNvPr id="5" name="Rectangle 1031"/>
          <p:cNvSpPr>
            <a:spLocks noGrp="1" noChangeArrowheads="1"/>
          </p:cNvSpPr>
          <p:nvPr>
            <p:ph type="dt" sz="quarter" idx="12"/>
          </p:nvPr>
        </p:nvSpPr>
        <p:spPr/>
        <p:txBody>
          <a:bodyPr/>
          <a:lstStyle/>
          <a:p>
            <a:pPr>
              <a:defRPr/>
            </a:pPr>
            <a:fld id="{70A07FF1-59E5-46CC-B2F4-B4F09E96932A}" type="datetime1">
              <a:rPr lang="it-IT"/>
              <a:pPr>
                <a:defRPr/>
              </a:pPr>
              <a:t>01/03/2011</a:t>
            </a:fld>
            <a:endParaRPr lang="it-IT"/>
          </a:p>
        </p:txBody>
      </p:sp>
      <p:sp>
        <p:nvSpPr>
          <p:cNvPr id="29698" name="Rectangle 2"/>
          <p:cNvSpPr>
            <a:spLocks noGrp="1" noChangeArrowheads="1"/>
          </p:cNvSpPr>
          <p:nvPr>
            <p:ph type="ctrTitle"/>
          </p:nvPr>
        </p:nvSpPr>
        <p:spPr>
          <a:xfrm>
            <a:off x="914400" y="228600"/>
            <a:ext cx="7543800" cy="914400"/>
          </a:xfrm>
        </p:spPr>
        <p:txBody>
          <a:bodyPr/>
          <a:lstStyle/>
          <a:p>
            <a:pPr eaLnBrk="1" hangingPunct="1">
              <a:defRPr/>
            </a:pPr>
            <a:r>
              <a:rPr lang="it-IT" smtClean="0"/>
              <a:t>Sogna, ragazzo, sogna</a:t>
            </a:r>
          </a:p>
        </p:txBody>
      </p:sp>
      <p:sp>
        <p:nvSpPr>
          <p:cNvPr id="29699" name="Rectangle 3"/>
          <p:cNvSpPr>
            <a:spLocks noGrp="1" noChangeArrowheads="1"/>
          </p:cNvSpPr>
          <p:nvPr>
            <p:ph type="subTitle" idx="1"/>
          </p:nvPr>
        </p:nvSpPr>
        <p:spPr>
          <a:xfrm>
            <a:off x="1752600" y="1066800"/>
            <a:ext cx="5791200" cy="4419600"/>
          </a:xfrm>
        </p:spPr>
        <p:txBody>
          <a:bodyPr/>
          <a:lstStyle/>
          <a:p>
            <a:pPr eaLnBrk="1" hangingPunct="1">
              <a:defRPr/>
            </a:pPr>
            <a:r>
              <a:rPr lang="it-IT" smtClean="0"/>
              <a:t>		Di Roberto Vecchioni</a:t>
            </a:r>
          </a:p>
          <a:p>
            <a:pPr eaLnBrk="1" hangingPunct="1">
              <a:defRPr/>
            </a:pPr>
            <a:endParaRPr lang="it-IT" smtClean="0"/>
          </a:p>
          <a:p>
            <a:pPr eaLnBrk="1" hangingPunct="1">
              <a:defRPr/>
            </a:pPr>
            <a:r>
              <a:rPr lang="it-IT" sz="2800" smtClean="0"/>
              <a:t>Chiudi gli occhi ragazzo,</a:t>
            </a:r>
          </a:p>
          <a:p>
            <a:pPr eaLnBrk="1" hangingPunct="1">
              <a:defRPr/>
            </a:pPr>
            <a:r>
              <a:rPr lang="it-IT" sz="2800" smtClean="0"/>
              <a:t>E credi solo a quel che vedi dentro</a:t>
            </a:r>
          </a:p>
          <a:p>
            <a:pPr eaLnBrk="1" hangingPunct="1">
              <a:defRPr/>
            </a:pPr>
            <a:r>
              <a:rPr lang="it-IT" sz="2800" smtClean="0"/>
              <a:t>Stringi i pugni,ragazzo, …</a:t>
            </a:r>
          </a:p>
          <a:p>
            <a:pPr eaLnBrk="1" hangingPunct="1">
              <a:defRPr/>
            </a:pPr>
            <a:r>
              <a:rPr lang="it-IT" sz="2800" smtClean="0"/>
              <a:t>Sogna, ragazzo, sogna</a:t>
            </a:r>
          </a:p>
          <a:p>
            <a:pPr eaLnBrk="1" hangingPunct="1">
              <a:defRPr/>
            </a:pPr>
            <a:r>
              <a:rPr lang="it-IT" sz="2800" smtClean="0"/>
              <a:t>Quando sale il vento nelle vie del cuore,</a:t>
            </a:r>
          </a:p>
          <a:p>
            <a:pPr eaLnBrk="1" hangingPunct="1">
              <a:defRPr/>
            </a:pPr>
            <a:r>
              <a:rPr lang="it-IT" sz="2800" smtClean="0"/>
              <a:t>Quando un uomo vive per le sue parole</a:t>
            </a:r>
          </a:p>
          <a:p>
            <a:pPr eaLnBrk="1" hangingPunct="1">
              <a:defRPr/>
            </a:pPr>
            <a:r>
              <a:rPr lang="it-IT" sz="2800" smtClean="0"/>
              <a:t>O non vive più.</a:t>
            </a:r>
          </a:p>
        </p:txBody>
      </p:sp>
    </p:spTree>
  </p:cSld>
  <p:clrMapOvr>
    <a:masterClrMapping/>
  </p:clrMapOvr>
  <p:transition advClick="0" advTm="17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0"/>
          <p:cNvSpPr>
            <a:spLocks noGrp="1" noChangeArrowheads="1"/>
          </p:cNvSpPr>
          <p:nvPr>
            <p:ph type="sldNum" sz="quarter" idx="11"/>
          </p:nvPr>
        </p:nvSpPr>
        <p:spPr/>
        <p:txBody>
          <a:bodyPr/>
          <a:lstStyle/>
          <a:p>
            <a:pPr>
              <a:defRPr/>
            </a:pPr>
            <a:fld id="{E04DC8A6-935B-404D-A3A7-B09059930C07}" type="slidenum">
              <a:rPr lang="it-IT"/>
              <a:pPr>
                <a:defRPr/>
              </a:pPr>
              <a:t>6</a:t>
            </a:fld>
            <a:endParaRPr lang="it-IT"/>
          </a:p>
        </p:txBody>
      </p:sp>
      <p:sp>
        <p:nvSpPr>
          <p:cNvPr id="5" name="Rectangle 1031"/>
          <p:cNvSpPr>
            <a:spLocks noGrp="1" noChangeArrowheads="1"/>
          </p:cNvSpPr>
          <p:nvPr>
            <p:ph type="dt" sz="quarter" idx="12"/>
          </p:nvPr>
        </p:nvSpPr>
        <p:spPr/>
        <p:txBody>
          <a:bodyPr/>
          <a:lstStyle/>
          <a:p>
            <a:pPr>
              <a:defRPr/>
            </a:pPr>
            <a:fld id="{935E8F19-33FB-40E7-86AA-1481B3B6AC04}" type="datetime1">
              <a:rPr lang="it-IT"/>
              <a:pPr>
                <a:defRPr/>
              </a:pPr>
              <a:t>01/03/2011</a:t>
            </a:fld>
            <a:endParaRPr lang="it-IT"/>
          </a:p>
        </p:txBody>
      </p:sp>
      <p:sp>
        <p:nvSpPr>
          <p:cNvPr id="30722" name="Rectangle 2"/>
          <p:cNvSpPr>
            <a:spLocks noGrp="1" noChangeArrowheads="1"/>
          </p:cNvSpPr>
          <p:nvPr>
            <p:ph type="ctrTitle"/>
          </p:nvPr>
        </p:nvSpPr>
        <p:spPr>
          <a:xfrm>
            <a:off x="2124075" y="0"/>
            <a:ext cx="5486400" cy="885825"/>
          </a:xfrm>
        </p:spPr>
        <p:txBody>
          <a:bodyPr/>
          <a:lstStyle/>
          <a:p>
            <a:pPr eaLnBrk="1" hangingPunct="1">
              <a:defRPr/>
            </a:pPr>
            <a:r>
              <a:rPr lang="it-IT" sz="3600" smtClean="0"/>
              <a:t>Sogna, ragazzo, sogna</a:t>
            </a:r>
          </a:p>
        </p:txBody>
      </p:sp>
      <p:sp>
        <p:nvSpPr>
          <p:cNvPr id="30723" name="Rectangle 3"/>
          <p:cNvSpPr>
            <a:spLocks noGrp="1" noChangeArrowheads="1"/>
          </p:cNvSpPr>
          <p:nvPr>
            <p:ph type="subTitle" idx="1"/>
          </p:nvPr>
        </p:nvSpPr>
        <p:spPr>
          <a:xfrm>
            <a:off x="304800" y="908050"/>
            <a:ext cx="8839200" cy="3240088"/>
          </a:xfrm>
        </p:spPr>
        <p:txBody>
          <a:bodyPr/>
          <a:lstStyle/>
          <a:p>
            <a:pPr eaLnBrk="1" hangingPunct="1">
              <a:defRPr/>
            </a:pPr>
            <a:r>
              <a:rPr lang="it-IT" sz="3000" smtClean="0"/>
              <a:t>Non lasciarlo solo contro questo mondo</a:t>
            </a:r>
          </a:p>
          <a:p>
            <a:pPr eaLnBrk="1" hangingPunct="1">
              <a:defRPr/>
            </a:pPr>
            <a:r>
              <a:rPr lang="it-IT" sz="3000" smtClean="0"/>
              <a:t>Non lasciarlo andare, sogna fino in fondo,</a:t>
            </a:r>
          </a:p>
          <a:p>
            <a:pPr eaLnBrk="1" hangingPunct="1">
              <a:defRPr/>
            </a:pPr>
            <a:r>
              <a:rPr lang="it-IT" sz="3000" smtClean="0"/>
              <a:t>Fallo pure tu!</a:t>
            </a:r>
          </a:p>
          <a:p>
            <a:pPr eaLnBrk="1" hangingPunct="1">
              <a:defRPr/>
            </a:pPr>
            <a:r>
              <a:rPr lang="it-IT" sz="3000" smtClean="0"/>
              <a:t>Lasciali dire che al mondo </a:t>
            </a:r>
          </a:p>
          <a:p>
            <a:pPr eaLnBrk="1" hangingPunct="1">
              <a:defRPr/>
            </a:pPr>
            <a:r>
              <a:rPr lang="it-IT" sz="3000" smtClean="0"/>
              <a:t>Quelli come te perderanno sempre,</a:t>
            </a:r>
          </a:p>
          <a:p>
            <a:pPr eaLnBrk="1" hangingPunct="1">
              <a:defRPr/>
            </a:pPr>
            <a:r>
              <a:rPr lang="it-IT" sz="3000" smtClean="0"/>
              <a:t>Perché hai già vinto, lo giuro, e non ti possono fare più niente.</a:t>
            </a:r>
          </a:p>
          <a:p>
            <a:pPr eaLnBrk="1" hangingPunct="1">
              <a:defRPr/>
            </a:pPr>
            <a:r>
              <a:rPr lang="it-IT" sz="3000" smtClean="0"/>
              <a:t>Sogna, ragazzo, sogna</a:t>
            </a:r>
          </a:p>
          <a:p>
            <a:pPr eaLnBrk="1" hangingPunct="1">
              <a:defRPr/>
            </a:pPr>
            <a:r>
              <a:rPr lang="it-IT" sz="3000" smtClean="0"/>
              <a:t>Ti ho lasciato un foglio sulla scrivania,</a:t>
            </a:r>
          </a:p>
          <a:p>
            <a:pPr eaLnBrk="1" hangingPunct="1">
              <a:defRPr/>
            </a:pPr>
            <a:r>
              <a:rPr lang="it-IT" sz="3000" smtClean="0"/>
              <a:t>Manca solo un verso a quella poesia,</a:t>
            </a:r>
          </a:p>
          <a:p>
            <a:pPr eaLnBrk="1" hangingPunct="1">
              <a:defRPr/>
            </a:pPr>
            <a:r>
              <a:rPr lang="it-IT" sz="3000" smtClean="0"/>
              <a:t>Puoi finirla tu!</a:t>
            </a:r>
          </a:p>
        </p:txBody>
      </p:sp>
    </p:spTree>
  </p:cSld>
  <p:clrMapOvr>
    <a:masterClrMapping/>
  </p:clrMapOvr>
  <p:transition advClick="0" advTm="17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EA9789FB-9A8D-4B54-978B-945A0AD15C50}"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8BE5E53F-B568-4D44-A3B0-D392192E6A0E}" type="slidenum">
              <a:rPr lang="it-IT"/>
              <a:pPr>
                <a:defRPr/>
              </a:pPr>
              <a:t>7</a:t>
            </a:fld>
            <a:endParaRPr lang="it-IT"/>
          </a:p>
        </p:txBody>
      </p:sp>
      <p:sp>
        <p:nvSpPr>
          <p:cNvPr id="33794" name="Rectangle 2"/>
          <p:cNvSpPr>
            <a:spLocks noGrp="1" noChangeArrowheads="1"/>
          </p:cNvSpPr>
          <p:nvPr>
            <p:ph type="title"/>
          </p:nvPr>
        </p:nvSpPr>
        <p:spPr>
          <a:xfrm>
            <a:off x="990600" y="152400"/>
            <a:ext cx="7010400" cy="6172200"/>
          </a:xfrm>
        </p:spPr>
        <p:txBody>
          <a:bodyPr/>
          <a:lstStyle/>
          <a:p>
            <a:pPr eaLnBrk="1" hangingPunct="1">
              <a:defRPr/>
            </a:pPr>
            <a:r>
              <a:rPr lang="it-IT" sz="4000" smtClean="0"/>
              <a:t>        L’ARTE DI EDUCARE</a:t>
            </a:r>
            <a:br>
              <a:rPr lang="it-IT" sz="4000" smtClean="0"/>
            </a:br>
            <a:r>
              <a:rPr lang="it-IT" sz="4000" smtClean="0"/>
              <a:t>           nel SOSTEGNO</a:t>
            </a:r>
            <a:br>
              <a:rPr lang="it-IT" sz="4000" smtClean="0"/>
            </a:br>
            <a:r>
              <a:rPr lang="it-IT" sz="4000" smtClean="0"/>
              <a:t/>
            </a:r>
            <a:br>
              <a:rPr lang="it-IT" sz="4000" smtClean="0"/>
            </a:br>
            <a:r>
              <a:rPr lang="it-IT" sz="4000" smtClean="0"/>
              <a:t>                          * </a:t>
            </a:r>
            <a:br>
              <a:rPr lang="it-IT" sz="4000" smtClean="0"/>
            </a:br>
            <a:r>
              <a:rPr lang="it-IT" sz="4000" smtClean="0"/>
              <a:t>             </a:t>
            </a:r>
            <a:r>
              <a:rPr lang="it-IT" sz="3200" smtClean="0"/>
              <a:t>EDUCARE AI VALORI…</a:t>
            </a:r>
            <a:br>
              <a:rPr lang="it-IT" sz="3200" smtClean="0"/>
            </a:br>
            <a:r>
              <a:rPr lang="it-IT" sz="3200" smtClean="0"/>
              <a:t>      SIGNIFICA ESSERNE TESTIMONI</a:t>
            </a:r>
            <a:br>
              <a:rPr lang="it-IT" sz="3200" smtClean="0"/>
            </a:br>
            <a:r>
              <a:rPr lang="it-IT" sz="3200" smtClean="0"/>
              <a:t>                                 </a:t>
            </a:r>
            <a:br>
              <a:rPr lang="it-IT" sz="3200" smtClean="0"/>
            </a:br>
            <a:r>
              <a:rPr lang="it-IT" sz="3200" smtClean="0"/>
              <a:t>                                *</a:t>
            </a:r>
          </a:p>
        </p:txBody>
      </p:sp>
    </p:spTree>
  </p:cSld>
  <p:clrMapOvr>
    <a:masterClrMapping/>
  </p:clrMapOvr>
  <p:transition advClick="0" advTm="1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quarter" idx="10"/>
          </p:nvPr>
        </p:nvSpPr>
        <p:spPr/>
        <p:txBody>
          <a:bodyPr/>
          <a:lstStyle/>
          <a:p>
            <a:pPr>
              <a:defRPr/>
            </a:pPr>
            <a:fld id="{BCB71E87-2D68-43EE-8709-A8B7903C047F}" type="datetime1">
              <a:rPr lang="it-IT"/>
              <a:pPr>
                <a:defRPr/>
              </a:pPr>
              <a:t>01/03/2011</a:t>
            </a:fld>
            <a:endParaRPr lang="it-IT"/>
          </a:p>
        </p:txBody>
      </p:sp>
      <p:sp>
        <p:nvSpPr>
          <p:cNvPr id="5" name="Segnaposto numero diapositiva 5"/>
          <p:cNvSpPr>
            <a:spLocks noGrp="1"/>
          </p:cNvSpPr>
          <p:nvPr>
            <p:ph type="sldNum" sz="quarter" idx="12"/>
          </p:nvPr>
        </p:nvSpPr>
        <p:spPr/>
        <p:txBody>
          <a:bodyPr/>
          <a:lstStyle/>
          <a:p>
            <a:pPr>
              <a:defRPr/>
            </a:pPr>
            <a:fld id="{EDD3AAD9-0FF8-43CB-92B8-BB3298087FE2}" type="slidenum">
              <a:rPr lang="it-IT"/>
              <a:pPr>
                <a:defRPr/>
              </a:pPr>
              <a:t>8</a:t>
            </a:fld>
            <a:endParaRPr lang="it-IT"/>
          </a:p>
        </p:txBody>
      </p:sp>
      <p:sp>
        <p:nvSpPr>
          <p:cNvPr id="34818" name="Rectangle 2"/>
          <p:cNvSpPr>
            <a:spLocks noGrp="1" noChangeArrowheads="1"/>
          </p:cNvSpPr>
          <p:nvPr>
            <p:ph type="title"/>
          </p:nvPr>
        </p:nvSpPr>
        <p:spPr>
          <a:xfrm>
            <a:off x="457200" y="292100"/>
            <a:ext cx="8229600" cy="1250950"/>
          </a:xfrm>
        </p:spPr>
        <p:txBody>
          <a:bodyPr/>
          <a:lstStyle/>
          <a:p>
            <a:pPr eaLnBrk="1" hangingPunct="1">
              <a:defRPr/>
            </a:pPr>
            <a:r>
              <a:rPr lang="it-IT" smtClean="0"/>
              <a:t>PRONTUARIO del saggio educatore</a:t>
            </a:r>
          </a:p>
        </p:txBody>
      </p:sp>
      <p:sp>
        <p:nvSpPr>
          <p:cNvPr id="34819" name="Rectangle 3"/>
          <p:cNvSpPr>
            <a:spLocks noGrp="1" noChangeArrowheads="1"/>
          </p:cNvSpPr>
          <p:nvPr>
            <p:ph type="body" idx="1"/>
          </p:nvPr>
        </p:nvSpPr>
        <p:spPr>
          <a:xfrm>
            <a:off x="228600" y="1524000"/>
            <a:ext cx="8763000" cy="4953000"/>
          </a:xfrm>
        </p:spPr>
        <p:txBody>
          <a:bodyPr/>
          <a:lstStyle/>
          <a:p>
            <a:pPr eaLnBrk="1" hangingPunct="1">
              <a:defRPr/>
            </a:pPr>
            <a:r>
              <a:rPr lang="it-IT" sz="2800" smtClean="0"/>
              <a:t>Non farsi spaventare dai dubbi educativi: tutti ne hanno! Nel contempo, lavorare su se stessi ed entrare in classe con determinate sicurezze: un insegnante vale in quanto testimone!</a:t>
            </a:r>
          </a:p>
          <a:p>
            <a:pPr eaLnBrk="1" hangingPunct="1">
              <a:defRPr/>
            </a:pPr>
            <a:r>
              <a:rPr lang="it-IT" sz="2800" smtClean="0"/>
              <a:t>Spesso non ci sono soluzioni già pronte, ma insieme (scuola-famiglia-territorio: sinergia formativa </a:t>
            </a:r>
            <a:r>
              <a:rPr lang="it-IT" sz="2800" i="1" smtClean="0"/>
              <a:t>pro </a:t>
            </a:r>
            <a:r>
              <a:rPr lang="it-IT" sz="2800" smtClean="0"/>
              <a:t>qualità) bisogna trovare le risposte più adatte al problema.</a:t>
            </a:r>
          </a:p>
          <a:p>
            <a:pPr eaLnBrk="1" hangingPunct="1">
              <a:defRPr/>
            </a:pPr>
            <a:r>
              <a:rPr lang="it-IT" sz="2800" smtClean="0"/>
              <a:t>Parole d’ordine: fermezza educativa (rispetto dei ruoli), coerenza, correttezza e collaborazione! </a:t>
            </a:r>
          </a:p>
          <a:p>
            <a:pPr eaLnBrk="1" hangingPunct="1">
              <a:defRPr/>
            </a:pPr>
            <a:endParaRPr lang="it-IT" sz="2800" smtClean="0"/>
          </a:p>
          <a:p>
            <a:pPr eaLnBrk="1" hangingPunct="1">
              <a:defRPr/>
            </a:pPr>
            <a:endParaRPr lang="it-IT" sz="2800" smtClean="0"/>
          </a:p>
          <a:p>
            <a:pPr eaLnBrk="1" hangingPunct="1">
              <a:buFontTx/>
              <a:buNone/>
              <a:defRPr/>
            </a:pPr>
            <a:endParaRPr lang="it-IT" sz="2800" smtClean="0"/>
          </a:p>
        </p:txBody>
      </p:sp>
    </p:spTree>
  </p:cSld>
  <p:clrMapOvr>
    <a:masterClrMapping/>
  </p:clrMapOvr>
  <p:transition advClick="0" advTm="17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3"/>
          <p:cNvSpPr>
            <a:spLocks noGrp="1"/>
          </p:cNvSpPr>
          <p:nvPr>
            <p:ph type="dt" sz="quarter" idx="10"/>
          </p:nvPr>
        </p:nvSpPr>
        <p:spPr/>
        <p:txBody>
          <a:bodyPr/>
          <a:lstStyle/>
          <a:p>
            <a:pPr>
              <a:defRPr/>
            </a:pPr>
            <a:fld id="{CCA5FBAD-E921-4116-807A-49AD3DE2CA8D}" type="datetime1">
              <a:rPr lang="it-IT"/>
              <a:pPr>
                <a:defRPr/>
              </a:pPr>
              <a:t>01/03/2011</a:t>
            </a:fld>
            <a:endParaRPr lang="it-IT"/>
          </a:p>
        </p:txBody>
      </p:sp>
      <p:sp>
        <p:nvSpPr>
          <p:cNvPr id="4" name="Segnaposto numero diapositiva 5"/>
          <p:cNvSpPr>
            <a:spLocks noGrp="1"/>
          </p:cNvSpPr>
          <p:nvPr>
            <p:ph type="sldNum" sz="quarter" idx="12"/>
          </p:nvPr>
        </p:nvSpPr>
        <p:spPr/>
        <p:txBody>
          <a:bodyPr/>
          <a:lstStyle/>
          <a:p>
            <a:pPr>
              <a:defRPr/>
            </a:pPr>
            <a:fld id="{B4739EBB-24F8-4CE0-92E8-F884E29F3E91}" type="slidenum">
              <a:rPr lang="it-IT"/>
              <a:pPr>
                <a:defRPr/>
              </a:pPr>
              <a:t>9</a:t>
            </a:fld>
            <a:endParaRPr lang="it-IT"/>
          </a:p>
        </p:txBody>
      </p:sp>
      <p:sp>
        <p:nvSpPr>
          <p:cNvPr id="35843" name="Rectangle 1027"/>
          <p:cNvSpPr>
            <a:spLocks noGrp="1" noChangeArrowheads="1"/>
          </p:cNvSpPr>
          <p:nvPr>
            <p:ph type="body" idx="1"/>
          </p:nvPr>
        </p:nvSpPr>
        <p:spPr>
          <a:xfrm>
            <a:off x="0" y="0"/>
            <a:ext cx="8915400" cy="6524625"/>
          </a:xfrm>
        </p:spPr>
        <p:txBody>
          <a:bodyPr/>
          <a:lstStyle/>
          <a:p>
            <a:pPr>
              <a:lnSpc>
                <a:spcPct val="90000"/>
              </a:lnSpc>
              <a:spcBef>
                <a:spcPct val="0"/>
              </a:spcBef>
              <a:buClrTx/>
              <a:buSzTx/>
              <a:buFontTx/>
              <a:buNone/>
              <a:defRPr/>
            </a:pPr>
            <a:r>
              <a:rPr lang="it-IT" sz="2800" smtClean="0"/>
              <a:t>   Le regole sono importanti, necessarie, ma devono essere chiare e alla portata di chi le deve rispettare. Con gli alunni più grandi possono essere concordate.</a:t>
            </a:r>
          </a:p>
          <a:p>
            <a:pPr eaLnBrk="1" hangingPunct="1">
              <a:lnSpc>
                <a:spcPct val="90000"/>
              </a:lnSpc>
              <a:defRPr/>
            </a:pPr>
            <a:r>
              <a:rPr lang="it-IT" sz="2800" smtClean="0"/>
              <a:t>I limiti servono, ma bisogna accettare che possano essere trasgrediti </a:t>
            </a:r>
            <a:r>
              <a:rPr lang="it-IT" sz="2800" i="1" smtClean="0"/>
              <a:t>una tantum: </a:t>
            </a:r>
            <a:r>
              <a:rPr lang="it-IT" sz="2800" smtClean="0"/>
              <a:t>necessaria flessibilità educativa! Fondamentale dialogare (linguaggio verbale e non verbale!) e ascoltare (senza fretta!) ansie, paure, preoccupazioni … impegnandosi a sdrammatizzarle (fondamentale una lezione di </a:t>
            </a:r>
            <a:r>
              <a:rPr lang="it-IT" sz="2800" i="1" smtClean="0"/>
              <a:t>leggerezza</a:t>
            </a:r>
            <a:r>
              <a:rPr lang="it-IT" sz="2800" smtClean="0"/>
              <a:t>: guardare altrimenti, superare lo scontato e i luoghi comuni della vita quotidiana!): metacomunicazione!</a:t>
            </a:r>
          </a:p>
          <a:p>
            <a:pPr eaLnBrk="1" hangingPunct="1">
              <a:lnSpc>
                <a:spcPct val="90000"/>
              </a:lnSpc>
              <a:defRPr/>
            </a:pPr>
            <a:r>
              <a:rPr lang="it-IT" sz="2800" smtClean="0"/>
              <a:t>L’obbedienza va richiesta ma non può essere un fine educativo! Gestione serena, semplice ed efficace delle problematiche … per creare soluzioni-situazioni motivanti!</a:t>
            </a:r>
          </a:p>
          <a:p>
            <a:pPr eaLnBrk="1" hangingPunct="1">
              <a:lnSpc>
                <a:spcPct val="90000"/>
              </a:lnSpc>
              <a:buFontTx/>
              <a:buNone/>
              <a:defRPr/>
            </a:pPr>
            <a:endParaRPr lang="it-IT" sz="2800" smtClean="0"/>
          </a:p>
          <a:p>
            <a:pPr eaLnBrk="1" hangingPunct="1">
              <a:lnSpc>
                <a:spcPct val="90000"/>
              </a:lnSpc>
              <a:defRPr/>
            </a:pPr>
            <a:endParaRPr lang="it-IT" sz="2800" smtClean="0"/>
          </a:p>
          <a:p>
            <a:pPr eaLnBrk="1" hangingPunct="1">
              <a:lnSpc>
                <a:spcPct val="90000"/>
              </a:lnSpc>
              <a:defRPr/>
            </a:pPr>
            <a:endParaRPr lang="it-IT" sz="2800" smtClean="0"/>
          </a:p>
          <a:p>
            <a:pPr eaLnBrk="1" hangingPunct="1">
              <a:lnSpc>
                <a:spcPct val="90000"/>
              </a:lnSpc>
              <a:defRPr/>
            </a:pPr>
            <a:endParaRPr lang="it-IT" sz="2800" smtClean="0"/>
          </a:p>
        </p:txBody>
      </p:sp>
    </p:spTree>
  </p:cSld>
  <p:clrMapOvr>
    <a:masterClrMapping/>
  </p:clrMapOvr>
  <p:transition advClick="0" advTm="17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ceano">
  <a:themeElements>
    <a:clrScheme name="Oceano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o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o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o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o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o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o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o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o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Presentazione su schermo (4:3)</PresentationFormat>
  <Paragraphs>133</Paragraphs>
  <Slides>21</Slides>
  <Notes>4</Notes>
  <HiddenSlides>0</HiddenSlides>
  <MMClips>2</MMClips>
  <ScaleCrop>false</ScaleCrop>
  <HeadingPairs>
    <vt:vector size="4" baseType="variant">
      <vt:variant>
        <vt:lpstr>Tema</vt:lpstr>
      </vt:variant>
      <vt:variant>
        <vt:i4>2</vt:i4>
      </vt:variant>
      <vt:variant>
        <vt:lpstr>Titoli diapositive</vt:lpstr>
      </vt:variant>
      <vt:variant>
        <vt:i4>21</vt:i4>
      </vt:variant>
    </vt:vector>
  </HeadingPairs>
  <TitlesOfParts>
    <vt:vector size="23" baseType="lpstr">
      <vt:lpstr>Tema di Office</vt:lpstr>
      <vt:lpstr>Oceano</vt:lpstr>
      <vt:lpstr>SOSTEGNO E QUALITA‘  &gt; I.T.I.S. “V. Volterra” </vt:lpstr>
      <vt:lpstr>Docente di sostegno= risorsa strategica per la scuola!</vt:lpstr>
      <vt:lpstr>Esempi concreti interazione ins. sostegno-curricolare</vt:lpstr>
      <vt:lpstr>OBIETTIVO: PROGETTO DI VITA!</vt:lpstr>
      <vt:lpstr>Sogna, ragazzo, sogna</vt:lpstr>
      <vt:lpstr>Sogna, ragazzo, sogna</vt:lpstr>
      <vt:lpstr>        L’ARTE DI EDUCARE            nel SOSTEGNO                            *               EDUCARE AI VALORI…       SIGNIFICA ESSERNE TESTIMONI                                                                   *</vt:lpstr>
      <vt:lpstr>PRONTUARIO del saggio educatore</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IMPEGNAMOCI A VIVERE CON PASSIONE: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SOSTEGNO E QUALITA‘  &gt; I.T.I.S. “V. Volterra” </dc:title>
  <cp:lastModifiedBy>impiegato</cp:lastModifiedBy>
  <cp:revision>1</cp:revision>
  <dcterms:modified xsi:type="dcterms:W3CDTF">2011-03-01T07:52:34Z</dcterms:modified>
</cp:coreProperties>
</file>